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338" r:id="rId3"/>
    <p:sldId id="308" r:id="rId4"/>
    <p:sldId id="277" r:id="rId5"/>
    <p:sldId id="278" r:id="rId6"/>
    <p:sldId id="269" r:id="rId7"/>
    <p:sldId id="276" r:id="rId8"/>
    <p:sldId id="317" r:id="rId9"/>
    <p:sldId id="318" r:id="rId10"/>
    <p:sldId id="372" r:id="rId11"/>
    <p:sldId id="377" r:id="rId12"/>
    <p:sldId id="321" r:id="rId13"/>
    <p:sldId id="279" r:id="rId14"/>
    <p:sldId id="283" r:id="rId15"/>
    <p:sldId id="327" r:id="rId16"/>
    <p:sldId id="339" r:id="rId17"/>
    <p:sldId id="267" r:id="rId18"/>
    <p:sldId id="374" r:id="rId19"/>
    <p:sldId id="376" r:id="rId20"/>
    <p:sldId id="299" r:id="rId21"/>
    <p:sldId id="378" r:id="rId22"/>
    <p:sldId id="345" r:id="rId23"/>
    <p:sldId id="368" r:id="rId24"/>
    <p:sldId id="300" r:id="rId25"/>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 xmlns:p15="http://schemas.microsoft.com/office/powerpoint/2012/main">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7" autoAdjust="0"/>
    <p:restoredTop sz="76343" autoAdjust="0"/>
  </p:normalViewPr>
  <p:slideViewPr>
    <p:cSldViewPr>
      <p:cViewPr>
        <p:scale>
          <a:sx n="59" d="100"/>
          <a:sy n="59" d="100"/>
        </p:scale>
        <p:origin x="-720" y="-80"/>
      </p:cViewPr>
      <p:guideLst>
        <p:guide orient="horz" pos="488"/>
        <p:guide orient="horz" pos="3690"/>
        <p:guide pos="442"/>
        <p:guide pos="5148"/>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15/07/10</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みなさん、こんにちは</a:t>
            </a:r>
            <a:r>
              <a:rPr lang="ja-JP" altLang="en-US" sz="1800" dirty="0" smtClean="0">
                <a:solidFill>
                  <a:schemeClr val="tx1"/>
                </a:solidFill>
              </a:rPr>
              <a:t>。</a:t>
            </a:r>
          </a:p>
          <a:p>
            <a:pPr marL="0" indent="0" algn="l">
              <a:buNone/>
            </a:pPr>
            <a:r>
              <a:rPr kumimoji="1" lang="ja-JP" altLang="en-US" sz="1800" dirty="0" smtClean="0">
                <a:solidFill>
                  <a:schemeClr val="tx1"/>
                </a:solidFill>
              </a:rPr>
              <a:t>スモウルビー</a:t>
            </a:r>
            <a:r>
              <a:rPr kumimoji="1" lang="en-US" altLang="ja-JP" sz="1800" dirty="0" smtClean="0">
                <a:solidFill>
                  <a:schemeClr val="tx1"/>
                </a:solidFill>
              </a:rPr>
              <a:t>1.0</a:t>
            </a:r>
            <a:r>
              <a:rPr kumimoji="1" lang="ja-JP" altLang="en-US" sz="1800" dirty="0" smtClean="0">
                <a:solidFill>
                  <a:schemeClr val="tx1"/>
                </a:solidFill>
              </a:rPr>
              <a:t>というタイトルで、</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smtClean="0"/>
              <a:t>もちろん、日本語でもプログラミングができます。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smtClean="0"/>
              <a:t>命令ブロックでのプログラミングというと、教育向けとか、初心者用だと思われがちですが、本格的なゲームが、子どもたちの手で、たくさん作られています。</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smtClean="0"/>
              <a:t>その１つ「</a:t>
            </a:r>
            <a:r>
              <a:rPr kumimoji="1" lang="ja-JP" altLang="en-US" baseline="0" dirty="0" smtClean="0"/>
              <a:t>スーパー勇者ブラザーズ</a:t>
            </a:r>
            <a:r>
              <a:rPr kumimoji="1" lang="en-US" altLang="ja-JP" baseline="0" dirty="0" smtClean="0"/>
              <a:t>2.0</a:t>
            </a:r>
            <a:r>
              <a:rPr kumimoji="1" lang="ja-JP" altLang="en-US" baseline="0" dirty="0" smtClean="0"/>
              <a:t>」を紹介します。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Scratch</a:t>
            </a:r>
            <a:r>
              <a:rPr lang="ja-JP" altLang="en-US" dirty="0" smtClean="0"/>
              <a:t>は、</a:t>
            </a:r>
            <a:endParaRPr lang="en-US" altLang="ja-JP" dirty="0" smtClean="0"/>
          </a:p>
          <a:p>
            <a:r>
              <a:rPr lang="ja-JP" altLang="en-US" dirty="0" smtClean="0"/>
              <a:t>私が子どもたちに</a:t>
            </a:r>
            <a:r>
              <a:rPr lang="en-US" altLang="ja-JP" dirty="0" smtClean="0"/>
              <a:t>Ruby</a:t>
            </a:r>
            <a:r>
              <a:rPr lang="ja-JP" altLang="en-US" dirty="0" smtClean="0"/>
              <a:t>を教えるときに抱えていた</a:t>
            </a:r>
            <a:r>
              <a:rPr lang="en-US" altLang="ja-JP" dirty="0" smtClean="0"/>
              <a:t>3</a:t>
            </a:r>
            <a:r>
              <a:rPr lang="ja-JP" altLang="en-US" dirty="0" smtClean="0"/>
              <a:t>つの問題を見事に解決していました！</a:t>
            </a:r>
            <a:endParaRPr lang="en-US" altLang="ja-JP" dirty="0" smtClean="0"/>
          </a:p>
          <a:p>
            <a:r>
              <a:rPr lang="en-US" altLang="ja-JP" dirty="0" smtClean="0"/>
              <a:t>&lt;press&gt;</a:t>
            </a:r>
          </a:p>
          <a:p>
            <a:r>
              <a:rPr lang="ja-JP" altLang="en-US" dirty="0" smtClean="0"/>
              <a:t>「これだ！」って思いましたね。</a:t>
            </a:r>
            <a:endParaRPr lang="en-US" altLang="ja-JP" dirty="0" smtClean="0"/>
          </a:p>
          <a:p>
            <a:r>
              <a:rPr lang="en-US" altLang="ja-JP" dirty="0" smtClean="0"/>
              <a:t>Ruby</a:t>
            </a:r>
            <a:r>
              <a:rPr lang="ja-JP" altLang="en-US" dirty="0" smtClean="0"/>
              <a:t>と</a:t>
            </a:r>
            <a:r>
              <a:rPr lang="en-US" altLang="ja-JP" dirty="0" smtClean="0"/>
              <a:t>Scratch</a:t>
            </a:r>
            <a:r>
              <a:rPr lang="ja-JP" altLang="en-US" dirty="0" smtClean="0"/>
              <a:t>を合わせたようなものを作ればいいんだ！と、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そして、私はスモウルビーを作りました！</a:t>
            </a:r>
            <a:endParaRPr lang="en-US" altLang="ja-JP" dirty="0" smtClean="0"/>
          </a:p>
          <a:p>
            <a:endParaRPr lang="ja-JP"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スモウルビーは</a:t>
            </a:r>
            <a:r>
              <a:rPr lang="en-US" altLang="ja-JP" dirty="0" smtClean="0"/>
              <a:t>Scratch</a:t>
            </a:r>
            <a:r>
              <a:rPr lang="ja-JP" altLang="en-US" dirty="0" smtClean="0"/>
              <a:t>のような機能を持ち、なおかつ、</a:t>
            </a:r>
            <a:endParaRPr lang="en-US" altLang="ja-JP" dirty="0" smtClean="0"/>
          </a:p>
          <a:p>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命令ブロックを</a:t>
            </a:r>
            <a:r>
              <a:rPr kumimoji="1" lang="en-US" altLang="ja-JP" dirty="0" smtClean="0"/>
              <a:t>Ruby</a:t>
            </a:r>
            <a:r>
              <a:rPr kumimoji="1" lang="ja-JP" altLang="en-US" dirty="0" smtClean="0"/>
              <a:t>のプログラムに変換できたり、</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その逆の、</a:t>
            </a:r>
            <a:r>
              <a:rPr lang="en-US" altLang="ja-JP" dirty="0" smtClean="0"/>
              <a:t>Ruby</a:t>
            </a:r>
            <a:r>
              <a:rPr lang="ja-JP" altLang="en-US" dirty="0" smtClean="0"/>
              <a:t>のプログラムを命令ブロックに変換することもできます。</a:t>
            </a:r>
            <a:endParaRPr lang="en-US" altLang="ja-JP" dirty="0" smtClean="0"/>
          </a:p>
          <a:p>
            <a:r>
              <a:rPr lang="ja-JP" altLang="en-US" dirty="0" smtClean="0"/>
              <a:t>これは他のビジュアルプログラミングエディタにはない、スモウルビーの特徴のひとつです。</a:t>
            </a:r>
            <a:endParaRPr lang="en-US" altLang="ja-JP" dirty="0" smtClean="0"/>
          </a:p>
          <a:p>
            <a:endParaRPr lang="en-US" altLang="ja-JP" dirty="0" smtClean="0"/>
          </a:p>
          <a:p>
            <a:r>
              <a:rPr lang="ja-JP" altLang="en-US" dirty="0" smtClean="0"/>
              <a:t>この機能により、命令ブロックでのプログラミングから、</a:t>
            </a:r>
            <a:r>
              <a:rPr lang="en-US" altLang="ja-JP" dirty="0" smtClean="0"/>
              <a:t>Ruby</a:t>
            </a:r>
            <a:r>
              <a:rPr lang="ja-JP" altLang="en-US" dirty="0" smtClean="0"/>
              <a:t>のコードを直接入力するプログラミングへスムーズに移行できます。</a:t>
            </a:r>
            <a:endParaRPr lang="en-US" altLang="ja-JP" dirty="0" smtClean="0"/>
          </a:p>
          <a:p>
            <a:endParaRPr lang="en-US" altLang="ja-JP" dirty="0" smtClean="0"/>
          </a:p>
          <a:p>
            <a:r>
              <a:rPr lang="ja-JP" altLang="en-US" dirty="0" smtClean="0"/>
              <a:t>これがスモウルビーです！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それでは、実際にスモウルビーを見ていただきたいと思います！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次に、</a:t>
            </a:r>
            <a:r>
              <a:rPr lang="en-US" altLang="ja-JP" dirty="0" smtClean="0"/>
              <a:t>Ruby</a:t>
            </a:r>
            <a:r>
              <a:rPr lang="ja-JP" altLang="en-US" dirty="0" smtClean="0"/>
              <a:t>プログラミング少年団を紹介します。</a:t>
            </a:r>
            <a:endParaRPr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私たちは、</a:t>
            </a:r>
            <a:r>
              <a:rPr lang="ja-JP" altLang="en-US" dirty="0" smtClean="0"/>
              <a:t>野球</a:t>
            </a:r>
            <a:r>
              <a:rPr lang="ja-JP" altLang="en-US" dirty="0"/>
              <a:t>やサッカーのスポーツ</a:t>
            </a:r>
            <a:r>
              <a:rPr lang="ja-JP" altLang="en-US" dirty="0" smtClean="0"/>
              <a:t>少年団のような組織</a:t>
            </a:r>
            <a:r>
              <a:rPr lang="ja-JP" altLang="en-US" dirty="0" smtClean="0"/>
              <a:t>を</a:t>
            </a:r>
            <a:r>
              <a:rPr lang="ja-JP" altLang="en-US" dirty="0" smtClean="0"/>
              <a:t>プログラミングでも</a:t>
            </a:r>
            <a:r>
              <a:rPr lang="ja-JP" altLang="en-US" dirty="0" smtClean="0"/>
              <a:t>作りたい</a:t>
            </a:r>
            <a:r>
              <a:rPr lang="ja-JP" altLang="en-US" dirty="0" smtClean="0"/>
              <a:t>と考えています。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Ruby</a:t>
            </a:r>
            <a:r>
              <a:rPr lang="ja-JP" altLang="en-US" dirty="0" smtClean="0"/>
              <a:t>プロ少は、</a:t>
            </a:r>
            <a:endParaRPr lang="en-US" altLang="ja-JP" dirty="0" smtClean="0"/>
          </a:p>
          <a:p>
            <a:r>
              <a:rPr lang="en-US" altLang="ja-JP" baseline="0" dirty="0" smtClean="0"/>
              <a:t> * </a:t>
            </a:r>
            <a:r>
              <a:rPr lang="ja-JP" altLang="en-US" baseline="0" dirty="0" smtClean="0"/>
              <a:t>１日体験を運営して、子どもたちにプログラミングに興味をもち、</a:t>
            </a:r>
            <a:endParaRPr lang="ja-JP" altLang="en-US" dirty="0"/>
          </a:p>
          <a:p>
            <a:r>
              <a:rPr lang="ja-JP" altLang="en-US" dirty="0"/>
              <a:t> * </a:t>
            </a:r>
            <a:r>
              <a:rPr lang="ja-JP" altLang="en-US" dirty="0" smtClean="0"/>
              <a:t>夏休み、冬休みに合宿形式のプログラミング教室を運営して、プログラミングの基礎を学んでもらい、</a:t>
            </a:r>
            <a:endParaRPr lang="en-US" altLang="ja-JP" dirty="0" smtClean="0"/>
          </a:p>
          <a:p>
            <a:r>
              <a:rPr lang="en-US" altLang="ja-JP" dirty="0" smtClean="0"/>
              <a:t> * </a:t>
            </a:r>
            <a:r>
              <a:rPr lang="ja-JP" altLang="en-US" dirty="0" smtClean="0"/>
              <a:t>有償ボランティアのコーチによる参加無料のプログラミング道場を運営して、プログラミングに取り組むチームを作り、</a:t>
            </a:r>
            <a:endParaRPr lang="ja-JP" altLang="en-US" dirty="0"/>
          </a:p>
          <a:p>
            <a:r>
              <a:rPr lang="ja-JP" altLang="en-US" dirty="0"/>
              <a:t> * </a:t>
            </a:r>
            <a:r>
              <a:rPr lang="ja-JP" altLang="en-US" dirty="0" smtClean="0"/>
              <a:t>地区大会</a:t>
            </a:r>
            <a:r>
              <a:rPr lang="ja-JP" altLang="en-US" dirty="0"/>
              <a:t>、県大会、全国</a:t>
            </a:r>
            <a:r>
              <a:rPr lang="ja-JP" altLang="en-US" dirty="0" smtClean="0"/>
              <a:t>大会といったコンテストを運営して、チーム間でお互いの技術を向上させる、</a:t>
            </a:r>
            <a:endParaRPr lang="en-US" altLang="ja-JP" dirty="0" smtClean="0"/>
          </a:p>
          <a:p>
            <a:r>
              <a:rPr lang="ja-JP" altLang="en-US" dirty="0" smtClean="0"/>
              <a:t>といったことを行います。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Ruby</a:t>
            </a:r>
            <a:r>
              <a:rPr lang="ja-JP" altLang="en-US" baseline="0" dirty="0" smtClean="0"/>
              <a:t>プログラミング少年団</a:t>
            </a:r>
            <a:r>
              <a:rPr lang="en-US" altLang="ja-JP" baseline="0" dirty="0" smtClean="0"/>
              <a:t> </a:t>
            </a:r>
            <a:r>
              <a:rPr lang="ja-JP" altLang="en-US" baseline="0" dirty="0" smtClean="0"/>
              <a:t>理事長</a:t>
            </a:r>
            <a:r>
              <a:rPr lang="ja-JP" altLang="en-US" baseline="0" dirty="0" smtClean="0"/>
              <a:t>の</a:t>
            </a:r>
            <a:r>
              <a:rPr lang="ja-JP" altLang="en-US" baseline="0" dirty="0" smtClean="0"/>
              <a:t>高尾が説明します。よろしくお願いします。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今年度、そのような大会のひとつとしてスモウルビー甲子園が予定されています。</a:t>
            </a:r>
          </a:p>
          <a:p>
            <a:endParaRPr kumimoji="1" lang="ja-JP" altLang="en-US" dirty="0" smtClean="0"/>
          </a:p>
          <a:p>
            <a:r>
              <a:rPr kumimoji="1" lang="ja-JP" altLang="en-US" dirty="0" smtClean="0"/>
              <a:t>将来、各地で地方大会が開催されて、スモウルビー甲子園を目指すようになるととてもうれしいです！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最後に</a:t>
            </a:r>
            <a:r>
              <a:rPr kumimoji="1" lang="ja-JP" altLang="en-US" dirty="0" smtClean="0"/>
              <a:t>、</a:t>
            </a:r>
          </a:p>
          <a:p>
            <a:endParaRPr kumimoji="1" lang="ja-JP" altLang="en-US" dirty="0" smtClean="0"/>
          </a:p>
          <a:p>
            <a:r>
              <a:rPr kumimoji="1" lang="ja-JP" altLang="en-US" dirty="0" smtClean="0"/>
              <a:t>自分</a:t>
            </a:r>
            <a:r>
              <a:rPr kumimoji="1" lang="ja-JP" altLang="en-US" dirty="0" smtClean="0"/>
              <a:t>の生活で使う道具を自分で直すことができる、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また、あらたな問題に直面したときにその問題を解決するための道具を自分で作り出すことができる。</a:t>
            </a:r>
            <a:endParaRPr kumimoji="1" lang="en-US" altLang="ja-JP" dirty="0" smtClean="0"/>
          </a:p>
          <a:p>
            <a:r>
              <a:rPr kumimoji="1" lang="ja-JP" altLang="en-US" dirty="0" smtClean="0"/>
              <a:t>このような価値観はこの場におられる皆さんには共感していただけるのではないでしょうか。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Ruby</a:t>
            </a:r>
            <a:r>
              <a:rPr kumimoji="1" lang="ja-JP" altLang="en-US" dirty="0" smtClean="0"/>
              <a:t>は、問題を解決するための汎用的で強力なツールです。</a:t>
            </a:r>
            <a:endParaRPr kumimoji="1" lang="en-US" altLang="ja-JP" dirty="0" smtClean="0"/>
          </a:p>
          <a:p>
            <a:r>
              <a:rPr kumimoji="1" lang="ja-JP" altLang="en-US" dirty="0" smtClean="0"/>
              <a:t>私たちはこの最高のツールを子ども達に授けたい、という想いで今後も活動に取り組んでいきます。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以上です。ありがとうございました。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早速ですが、</a:t>
            </a:r>
            <a:r>
              <a:rPr kumimoji="1" lang="ja-JP" altLang="en-US" dirty="0" smtClean="0"/>
              <a:t>私</a:t>
            </a:r>
            <a:r>
              <a:rPr kumimoji="1" lang="ja-JP" altLang="en-US" dirty="0" smtClean="0"/>
              <a:t>は、</a:t>
            </a:r>
            <a:r>
              <a:rPr kumimoji="1" lang="en-US" altLang="ja-JP" dirty="0" smtClean="0"/>
              <a:t>6</a:t>
            </a:r>
            <a:r>
              <a:rPr kumimoji="1" lang="ja-JP" altLang="en-US" dirty="0" smtClean="0"/>
              <a:t>年前から、島根県松江市で中学生に</a:t>
            </a:r>
            <a:r>
              <a:rPr kumimoji="1" lang="en-US" altLang="ja-JP" dirty="0" smtClean="0"/>
              <a:t>Ruby</a:t>
            </a:r>
            <a:r>
              <a:rPr kumimoji="1" lang="ja-JP" altLang="en-US" dirty="0" smtClean="0"/>
              <a:t>を教えています。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これまで</a:t>
            </a:r>
            <a:r>
              <a:rPr lang="en-US" altLang="ja-JP" dirty="0" smtClean="0"/>
              <a:t>200</a:t>
            </a:r>
            <a:r>
              <a:rPr lang="ja-JP" altLang="en-US" dirty="0" smtClean="0"/>
              <a:t>人以上の中学生に</a:t>
            </a:r>
            <a:r>
              <a:rPr lang="en-US" altLang="ja-JP" dirty="0" smtClean="0"/>
              <a:t>Ruby</a:t>
            </a:r>
            <a:r>
              <a:rPr lang="ja-JP" altLang="en-US" dirty="0" smtClean="0"/>
              <a:t>を教えてきたのですが、はじめてプログラミングを</a:t>
            </a:r>
            <a:r>
              <a:rPr lang="ja-JP" altLang="en-US" baseline="0" dirty="0" smtClean="0"/>
              <a:t>学ぶ子どもたちにとって、</a:t>
            </a:r>
            <a:r>
              <a:rPr lang="en-US" altLang="ja-JP" baseline="0" dirty="0" smtClean="0"/>
              <a:t>Ruby</a:t>
            </a:r>
            <a:r>
              <a:rPr lang="ja-JP" altLang="en-US" baseline="0" dirty="0" smtClean="0"/>
              <a:t>はどうだったかというと、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baseline="0" dirty="0" smtClean="0"/>
              <a:t>実はちょっと難しかったようです</a:t>
            </a:r>
            <a:r>
              <a:rPr lang="en-US" altLang="ja-JP" baseline="0" dirty="0" smtClean="0"/>
              <a:t>…</a:t>
            </a:r>
          </a:p>
          <a:p>
            <a:r>
              <a:rPr lang="ja-JP" altLang="en-US" baseline="0" dirty="0" smtClean="0"/>
              <a:t>その理由は、</a:t>
            </a:r>
            <a:endParaRPr lang="en-US" altLang="ja-JP" baseline="0" dirty="0" smtClean="0"/>
          </a:p>
          <a:p>
            <a:r>
              <a:rPr lang="en-US" altLang="ja-JP" baseline="0" dirty="0" smtClean="0"/>
              <a:t>&lt;press&gt;</a:t>
            </a:r>
          </a:p>
          <a:p>
            <a:r>
              <a:rPr lang="ja-JP" altLang="en-US" baseline="0" dirty="0" smtClean="0"/>
              <a:t>タイピング。特に大なりとか小なりとかの記号は入力が難しいようです。</a:t>
            </a:r>
            <a:endParaRPr lang="en-US" altLang="ja-JP" baseline="0" dirty="0" smtClean="0"/>
          </a:p>
          <a:p>
            <a:r>
              <a:rPr lang="en-US" altLang="ja-JP" baseline="0" dirty="0" smtClean="0"/>
              <a:t>&lt;press&gt;</a:t>
            </a:r>
          </a:p>
          <a:p>
            <a:r>
              <a:rPr lang="ja-JP" altLang="en-US" baseline="0" dirty="0" smtClean="0"/>
              <a:t>次に英語。</a:t>
            </a:r>
            <a:r>
              <a:rPr lang="en-US" altLang="ja-JP" baseline="0" dirty="0" smtClean="0"/>
              <a:t>if </a:t>
            </a:r>
            <a:r>
              <a:rPr lang="ja-JP" altLang="en-US" baseline="0" dirty="0" smtClean="0"/>
              <a:t>とか</a:t>
            </a:r>
            <a:r>
              <a:rPr lang="en-US" altLang="ja-JP" baseline="0" dirty="0" smtClean="0"/>
              <a:t> do </a:t>
            </a:r>
            <a:r>
              <a:rPr lang="ja-JP" altLang="en-US" baseline="0" dirty="0" smtClean="0"/>
              <a:t>とか</a:t>
            </a:r>
            <a:r>
              <a:rPr lang="en-US" altLang="ja-JP" baseline="0" dirty="0" smtClean="0"/>
              <a:t> move </a:t>
            </a:r>
            <a:r>
              <a:rPr lang="ja-JP" altLang="en-US" baseline="0" dirty="0" smtClean="0"/>
              <a:t>とか、私たちが簡単そうだと思う英語でもかなり抵抗があるようです。</a:t>
            </a:r>
            <a:endParaRPr lang="en-US" altLang="ja-JP" baseline="0" dirty="0" smtClean="0"/>
          </a:p>
          <a:p>
            <a:r>
              <a:rPr lang="en-US" altLang="ja-JP" baseline="0" dirty="0" smtClean="0"/>
              <a:t>&lt;press&gt;</a:t>
            </a:r>
          </a:p>
          <a:p>
            <a:r>
              <a:rPr lang="ja-JP" altLang="en-US" baseline="0" dirty="0" smtClean="0"/>
              <a:t>最後は、</a:t>
            </a:r>
            <a:r>
              <a:rPr lang="en-US" altLang="ja-JP" baseline="0" dirty="0" smtClean="0"/>
              <a:t>Ruby</a:t>
            </a:r>
            <a:r>
              <a:rPr lang="ja-JP" altLang="en-US" baseline="0" dirty="0" smtClean="0"/>
              <a:t>の文法やライブラリの</a:t>
            </a:r>
            <a:r>
              <a:rPr lang="en-US" altLang="ja-JP" baseline="0" dirty="0" smtClean="0"/>
              <a:t>API</a:t>
            </a:r>
            <a:r>
              <a:rPr lang="ja-JP" altLang="en-US" baseline="0" dirty="0" smtClean="0"/>
              <a:t>。子どもたちはそれらを知りません。何度も何度もやり方を聞いてくれるのですが、教えてもらったことしかできません。</a:t>
            </a:r>
            <a:endParaRPr lang="en-US" altLang="ja-JP" baseline="0" dirty="0" smtClean="0"/>
          </a:p>
          <a:p>
            <a:endParaRPr lang="en-US" altLang="ja-JP" baseline="0" dirty="0" smtClean="0"/>
          </a:p>
          <a:p>
            <a:r>
              <a:rPr lang="ja-JP" altLang="en-US" baseline="0" dirty="0" smtClean="0"/>
              <a:t>プログラミングは楽しんでいましたが、残念なことに、自宅でも継続して</a:t>
            </a:r>
            <a:r>
              <a:rPr lang="en-US" altLang="ja-JP" baseline="0" dirty="0" smtClean="0"/>
              <a:t>Ruby</a:t>
            </a:r>
            <a:r>
              <a:rPr lang="ja-JP" altLang="en-US" baseline="0" dirty="0" smtClean="0"/>
              <a:t>を使ってみるという子どもは少なかったように思います。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私の周りではそんな状況だったのですが、</a:t>
            </a:r>
            <a:r>
              <a:rPr lang="en-US" altLang="ja-JP" dirty="0" smtClean="0"/>
              <a:t>1</a:t>
            </a:r>
            <a:r>
              <a:rPr lang="ja-JP" altLang="en-US" dirty="0" smtClean="0"/>
              <a:t>年前くらいから子供向けのプログラミング教育が世界中で盛り上がってきました。</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私にとっては難しいプログラミング教室が世界中でたくさん開催されているのはどうしてなのか？</a:t>
            </a:r>
            <a:endParaRPr kumimoji="1" lang="en-US" altLang="ja-JP" dirty="0" smtClean="0"/>
          </a:p>
          <a:p>
            <a:r>
              <a:rPr kumimoji="1" lang="en-US" altLang="ja-JP" dirty="0" smtClean="0"/>
              <a:t>&lt;press&gt;</a:t>
            </a:r>
          </a:p>
          <a:p>
            <a:r>
              <a:rPr kumimoji="1" lang="ja-JP" altLang="en-US" dirty="0" smtClean="0"/>
              <a:t>それは、すばらしい教材とツールがあるからです。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そう、</a:t>
            </a:r>
            <a:r>
              <a:rPr lang="en-US" altLang="ja-JP" dirty="0" smtClean="0"/>
              <a:t>Scratch</a:t>
            </a:r>
            <a:r>
              <a:rPr lang="ja-JP" altLang="en-US" dirty="0" smtClean="0"/>
              <a:t>があるからです。</a:t>
            </a:r>
            <a:endParaRPr lang="en-US" altLang="ja-JP" dirty="0" smtClean="0"/>
          </a:p>
          <a:p>
            <a:endParaRPr lang="en-US" altLang="ja-JP" dirty="0" smtClean="0"/>
          </a:p>
          <a:p>
            <a:r>
              <a:rPr lang="en-US" altLang="ja-JP" dirty="0" smtClean="0"/>
              <a:t>Scratch</a:t>
            </a:r>
            <a:r>
              <a:rPr lang="ja-JP" altLang="en-US" dirty="0" smtClean="0"/>
              <a:t>は</a:t>
            </a:r>
            <a:r>
              <a:rPr lang="en-US" altLang="ja-JP" dirty="0" smtClean="0"/>
              <a:t>MIT</a:t>
            </a:r>
            <a:r>
              <a:rPr lang="ja-JP" altLang="en-US" dirty="0" smtClean="0"/>
              <a:t>が開発しているビジュアルプログラミング言語で、</a:t>
            </a:r>
            <a:endParaRPr lang="en-US" altLang="ja-JP" dirty="0" smtClean="0"/>
          </a:p>
          <a:p>
            <a:r>
              <a:rPr lang="ja-JP" altLang="en-US" dirty="0" smtClean="0"/>
              <a:t>ユーザは全世界で</a:t>
            </a:r>
            <a:r>
              <a:rPr lang="en-US" altLang="ja-JP" dirty="0" smtClean="0"/>
              <a:t>520</a:t>
            </a:r>
            <a:r>
              <a:rPr lang="ja-JP" altLang="en-US" dirty="0" smtClean="0"/>
              <a:t>万人以上、</a:t>
            </a:r>
            <a:endParaRPr lang="en-US" altLang="ja-JP" dirty="0" smtClean="0"/>
          </a:p>
          <a:p>
            <a:r>
              <a:rPr lang="ja-JP" altLang="en-US" dirty="0" smtClean="0"/>
              <a:t>日本の小中学生向けのプログラミング教室では最も多く利用されています。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Scratch</a:t>
            </a:r>
            <a:r>
              <a:rPr kumimoji="1" lang="ja-JP" altLang="en-US" baseline="0" dirty="0" smtClean="0"/>
              <a:t>では、</a:t>
            </a:r>
            <a:endParaRPr kumimoji="1" lang="en-US" altLang="ja-JP" baseline="0" dirty="0" smtClean="0"/>
          </a:p>
          <a:p>
            <a:r>
              <a:rPr kumimoji="1" lang="en-US" altLang="ja-JP" baseline="0" dirty="0" smtClean="0"/>
              <a:t>&lt;press&gt;</a:t>
            </a:r>
          </a:p>
          <a:p>
            <a:r>
              <a:rPr kumimoji="1" lang="ja-JP" altLang="en-US" baseline="0" dirty="0" smtClean="0"/>
              <a:t>一覧された命令ブロックがプログラムの命令に対応しており、</a:t>
            </a:r>
            <a:endParaRPr kumimoji="1" lang="en-US" altLang="ja-JP" baseline="0" dirty="0" smtClean="0"/>
          </a:p>
          <a:p>
            <a:r>
              <a:rPr kumimoji="1" lang="en-US" altLang="ja-JP" baseline="0" dirty="0" smtClean="0"/>
              <a:t>&lt;press&gt;</a:t>
            </a:r>
          </a:p>
          <a:p>
            <a:r>
              <a:rPr kumimoji="1" lang="ja-JP" altLang="en-US" baseline="0" dirty="0" smtClean="0"/>
              <a:t>その組み合わせでプログラムが作れます。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15/07/10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15/07/10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15/07/10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15/07/10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15/07/10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15/07/10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15/07/10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7000" y="1706334"/>
            <a:ext cx="5175000" cy="5070666"/>
          </a:xfrm>
          <a:prstGeom prst="rect">
            <a:avLst/>
          </a:prstGeom>
        </p:spPr>
      </p:pic>
      <p:sp>
        <p:nvSpPr>
          <p:cNvPr id="2" name="タイトル 1"/>
          <p:cNvSpPr>
            <a:spLocks noGrp="1"/>
          </p:cNvSpPr>
          <p:nvPr>
            <p:ph type="ctrTitle"/>
          </p:nvPr>
        </p:nvSpPr>
        <p:spPr>
          <a:xfrm>
            <a:off x="710521" y="639000"/>
            <a:ext cx="7191479" cy="4500000"/>
          </a:xfrm>
          <a:ln>
            <a:noFill/>
          </a:ln>
        </p:spPr>
        <p:txBody>
          <a:bodyPr anchor="t">
            <a:noAutofit/>
          </a:bodyPr>
          <a:lstStyle/>
          <a:p>
            <a:pPr algn="l"/>
            <a:r>
              <a:rPr lang="ja-JP" altLang="en-US" sz="8800" b="1"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スモウルビー</a:t>
            </a:r>
            <a:r>
              <a:rPr lang="en-US" altLang="ja-JP" sz="88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1.0</a:t>
            </a:r>
            <a:br>
              <a:rPr lang="en-US" altLang="ja-JP" sz="88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2400" b="1"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
            </a:r>
            <a:br>
              <a:rPr lang="en-US" altLang="ja-JP" sz="2400" b="1"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2400" b="1" dirty="0" smtClean="0">
                <a:effectLst>
                  <a:outerShdw blurRad="50800" dist="88900" dir="2700000" algn="tl" rotWithShape="0">
                    <a:prstClr val="black">
                      <a:alpha val="40000"/>
                    </a:prstClr>
                  </a:outerShdw>
                </a:effectLst>
                <a:latin typeface="Arial Black"/>
                <a:cs typeface="Arial Black"/>
              </a:rPr>
              <a:t>〜</a:t>
            </a:r>
            <a:r>
              <a:rPr lang="ja-JP" altLang="en-US" sz="2400" b="1" dirty="0" smtClean="0">
                <a:effectLst>
                  <a:outerShdw blurRad="50800" dist="88900" dir="2700000" algn="tl" rotWithShape="0">
                    <a:prstClr val="black">
                      <a:alpha val="40000"/>
                    </a:prstClr>
                  </a:outerShdw>
                </a:effectLst>
                <a:latin typeface="Arial Black"/>
                <a:cs typeface="Arial Black"/>
              </a:rPr>
              <a:t>小学</a:t>
            </a:r>
            <a:r>
              <a:rPr lang="ja-JP" altLang="en-US" sz="2400" b="1" dirty="0">
                <a:effectLst>
                  <a:outerShdw blurRad="50800" dist="88900" dir="2700000" algn="tl" rotWithShape="0">
                    <a:prstClr val="black">
                      <a:alpha val="40000"/>
                    </a:prstClr>
                  </a:outerShdw>
                </a:effectLst>
                <a:latin typeface="Arial Black"/>
                <a:cs typeface="Arial Black"/>
              </a:rPr>
              <a:t>３年生から</a:t>
            </a:r>
            <a:r>
              <a:rPr lang="ja-JP" altLang="en-US" sz="2400" b="1" dirty="0" smtClean="0">
                <a:effectLst>
                  <a:outerShdw blurRad="50800" dist="88900" dir="2700000" algn="tl" rotWithShape="0">
                    <a:prstClr val="black">
                      <a:alpha val="40000"/>
                    </a:prstClr>
                  </a:outerShdw>
                </a:effectLst>
                <a:latin typeface="Arial Black"/>
                <a:cs typeface="Arial Black"/>
              </a:rPr>
              <a:t>始める</a:t>
            </a:r>
            <a:br>
              <a:rPr lang="ja-JP" altLang="en-US" sz="2400" b="1" dirty="0" smtClean="0">
                <a:effectLst>
                  <a:outerShdw blurRad="50800" dist="88900" dir="2700000" algn="tl" rotWithShape="0">
                    <a:prstClr val="black">
                      <a:alpha val="40000"/>
                    </a:prstClr>
                  </a:outerShdw>
                </a:effectLst>
                <a:latin typeface="Arial Black"/>
                <a:cs typeface="Arial Black"/>
              </a:rPr>
            </a:br>
            <a:r>
              <a:rPr lang="ja-JP" altLang="en-US" sz="2400" b="1" dirty="0">
                <a:effectLst>
                  <a:outerShdw blurRad="50800" dist="88900" dir="2700000" algn="tl" rotWithShape="0">
                    <a:prstClr val="black">
                      <a:alpha val="40000"/>
                    </a:prstClr>
                  </a:outerShdw>
                </a:effectLst>
                <a:latin typeface="Arial Black"/>
                <a:cs typeface="Arial Black"/>
              </a:rPr>
              <a:t>　</a:t>
            </a:r>
            <a:r>
              <a:rPr lang="en-US" altLang="ja-JP" sz="2400" b="1" dirty="0" smtClean="0">
                <a:effectLst>
                  <a:outerShdw blurRad="50800" dist="88900" dir="2700000" algn="tl" rotWithShape="0">
                    <a:prstClr val="black">
                      <a:alpha val="40000"/>
                    </a:prstClr>
                  </a:outerShdw>
                </a:effectLst>
                <a:latin typeface="Arial Black"/>
                <a:cs typeface="Arial Black"/>
              </a:rPr>
              <a:t>Ruby</a:t>
            </a:r>
            <a:r>
              <a:rPr lang="ja-JP" altLang="en-US" sz="2400" b="1" dirty="0" smtClean="0">
                <a:effectLst>
                  <a:outerShdw blurRad="50800" dist="88900" dir="2700000" algn="tl" rotWithShape="0">
                    <a:prstClr val="black">
                      <a:alpha val="40000"/>
                    </a:prstClr>
                  </a:outerShdw>
                </a:effectLst>
                <a:latin typeface="Arial Black"/>
                <a:cs typeface="Arial Black"/>
              </a:rPr>
              <a:t>プログラミング</a:t>
            </a:r>
            <a:r>
              <a:rPr lang="en-US" altLang="ja-JP" sz="2400" b="1" dirty="0" smtClean="0">
                <a:effectLst>
                  <a:outerShdw blurRad="50800" dist="88900" dir="2700000" algn="tl" rotWithShape="0">
                    <a:prstClr val="black">
                      <a:alpha val="40000"/>
                    </a:prstClr>
                  </a:outerShdw>
                </a:effectLst>
                <a:latin typeface="Arial Black"/>
                <a:cs typeface="Arial Black"/>
              </a:rPr>
              <a:t>〜</a:t>
            </a:r>
            <a:endParaRPr kumimoji="1" lang="ja-JP" altLang="en-US" b="1" dirty="0">
              <a:effectLst>
                <a:outerShdw blurRad="50800" dist="88900" dir="2700000" algn="tl" rotWithShape="0">
                  <a:prstClr val="black">
                    <a:alpha val="40000"/>
                  </a:prstClr>
                </a:outerShdw>
              </a:effectLst>
              <a:latin typeface="Arial Black"/>
              <a:cs typeface="Arial Black"/>
            </a:endParaRPr>
          </a:p>
        </p:txBody>
      </p:sp>
      <p:sp>
        <p:nvSpPr>
          <p:cNvPr id="6" name="テキスト ボックス 5"/>
          <p:cNvSpPr txBox="1"/>
          <p:nvPr/>
        </p:nvSpPr>
        <p:spPr>
          <a:xfrm>
            <a:off x="747000" y="5840336"/>
            <a:ext cx="4545000" cy="738664"/>
          </a:xfrm>
          <a:prstGeom prst="rect">
            <a:avLst/>
          </a:prstGeom>
          <a:noFill/>
        </p:spPr>
        <p:txBody>
          <a:bodyPr wrap="square" rtlCol="0">
            <a:spAutoFit/>
          </a:bodyPr>
          <a:lstStyle/>
          <a:p>
            <a:r>
              <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sz="1400"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理事長　高尾宏治</a:t>
            </a:r>
            <a:endParaRPr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関西</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会議</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06 </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2015</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/7/11</a:t>
            </a:r>
            <a:endParaRPr kumimoji="1" lang="ja-JP" altLang="en-US" sz="1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3234935"/>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3154474"/>
            <a:ext cx="3708558" cy="13954526"/>
          </a:xfrm>
          <a:prstGeom prst="rect">
            <a:avLst/>
          </a:prstGeom>
        </p:spPr>
      </p:pic>
      <p:sp>
        <p:nvSpPr>
          <p:cNvPr id="10" name="テキスト ボックス 9"/>
          <p:cNvSpPr txBox="1"/>
          <p:nvPr/>
        </p:nvSpPr>
        <p:spPr>
          <a:xfrm>
            <a:off x="1062000" y="2394000"/>
            <a:ext cx="2655000" cy="923330"/>
          </a:xfrm>
          <a:prstGeom prst="rect">
            <a:avLst/>
          </a:prstGeom>
          <a:noFill/>
          <a:ln w="25400">
            <a:noFill/>
          </a:ln>
        </p:spPr>
        <p:txBody>
          <a:bodyPr wrap="square" rtlCol="0">
            <a:spAutoFit/>
          </a:bodyPr>
          <a:lstStyle/>
          <a:p>
            <a:pPr algn="ctr"/>
            <a:r>
              <a:rPr lang="ja-JP" altLang="en-US" sz="5400" b="1" dirty="0" smtClean="0">
                <a:ln w="25400">
                  <a:noFill/>
                </a:ln>
                <a:solidFill>
                  <a:srgbClr val="FF6432"/>
                </a:solidFill>
              </a:rPr>
              <a:t>英</a:t>
            </a:r>
            <a:r>
              <a:rPr lang="ja-JP" altLang="en-US" sz="5400" b="1" dirty="0" smtClean="0">
                <a:ln w="25400">
                  <a:noFill/>
                </a:ln>
              </a:rPr>
              <a:t>語</a:t>
            </a:r>
            <a:endParaRPr lang="en-US" altLang="ja-JP" sz="5400" b="1" dirty="0">
              <a:ln w="25400">
                <a:noFill/>
              </a:ln>
            </a:endParaRPr>
          </a:p>
        </p:txBody>
      </p:sp>
      <p:sp>
        <p:nvSpPr>
          <p:cNvPr id="11" name="テキスト ボックス 10"/>
          <p:cNvSpPr txBox="1"/>
          <p:nvPr/>
        </p:nvSpPr>
        <p:spPr>
          <a:xfrm>
            <a:off x="4977000" y="2394000"/>
            <a:ext cx="3078189" cy="923330"/>
          </a:xfrm>
          <a:prstGeom prst="rect">
            <a:avLst/>
          </a:prstGeom>
          <a:noFill/>
          <a:ln w="25400">
            <a:noFill/>
          </a:ln>
        </p:spPr>
        <p:txBody>
          <a:bodyPr wrap="square" rtlCol="0">
            <a:spAutoFit/>
          </a:bodyPr>
          <a:lstStyle/>
          <a:p>
            <a:pPr algn="ctr"/>
            <a:r>
              <a:rPr lang="ja-JP" altLang="en-US" sz="5400" b="1" dirty="0" smtClean="0">
                <a:ln w="25400">
                  <a:noFill/>
                </a:ln>
                <a:solidFill>
                  <a:srgbClr val="FF6432"/>
                </a:solidFill>
              </a:rPr>
              <a:t>日</a:t>
            </a:r>
            <a:r>
              <a:rPr lang="ja-JP" altLang="en-US" sz="5400" b="1" dirty="0" smtClean="0">
                <a:ln w="25400">
                  <a:noFill/>
                </a:ln>
              </a:rPr>
              <a:t>本語</a:t>
            </a:r>
            <a:endParaRPr lang="en-US" altLang="ja-JP" sz="5400" b="1" dirty="0">
              <a:ln w="25400">
                <a:noFill/>
              </a:ln>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02000" y="798003"/>
            <a:ext cx="7424737" cy="830997"/>
          </a:xfrm>
          <a:prstGeom prst="rect">
            <a:avLst/>
          </a:prstGeom>
          <a:noFill/>
          <a:ln w="25400">
            <a:noFill/>
          </a:ln>
        </p:spPr>
        <p:txBody>
          <a:bodyPr wrap="square" rtlCol="0">
            <a:spAutoFit/>
          </a:bodyPr>
          <a:lstStyle/>
          <a:p>
            <a:r>
              <a:rPr lang="ja-JP" altLang="en-US" sz="4800" b="1" dirty="0" smtClean="0">
                <a:ln w="25400">
                  <a:solidFill>
                    <a:schemeClr val="tx1">
                      <a:alpha val="20000"/>
                    </a:schemeClr>
                  </a:solidFill>
                </a:ln>
                <a:solidFill>
                  <a:srgbClr val="FF6432"/>
                </a:solidFill>
              </a:rPr>
              <a:t>日</a:t>
            </a:r>
            <a:r>
              <a:rPr lang="ja-JP" altLang="en-US" sz="4800" b="1" dirty="0" smtClean="0">
                <a:ln w="25400">
                  <a:solidFill>
                    <a:schemeClr val="tx1">
                      <a:alpha val="20000"/>
                    </a:schemeClr>
                  </a:solidFill>
                </a:ln>
              </a:rPr>
              <a:t>本語でプログラミング</a:t>
            </a:r>
            <a:endParaRPr lang="en-US" altLang="ja-JP" sz="4800" b="1" dirty="0">
              <a:ln w="25400">
                <a:solidFill>
                  <a:schemeClr val="tx1">
                    <a:alpha val="20000"/>
                  </a:schemeClr>
                </a:solidFill>
              </a:ln>
              <a:solidFill>
                <a:srgbClr val="FF6432"/>
              </a:solidFill>
            </a:endParaRPr>
          </a:p>
        </p:txBody>
      </p:sp>
      <p:sp>
        <p:nvSpPr>
          <p:cNvPr id="5" name="左右矢印 4"/>
          <p:cNvSpPr/>
          <p:nvPr/>
        </p:nvSpPr>
        <p:spPr>
          <a:xfrm>
            <a:off x="3791216" y="2488901"/>
            <a:ext cx="1320784" cy="75409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218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スクリーンショット 2015-07-11 11.24.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01016">
            <a:off x="5077464" y="1116626"/>
            <a:ext cx="2415178" cy="24678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descr="スクリーンショット 2015-07-11 11.24.2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07218">
            <a:off x="4779027" y="3177005"/>
            <a:ext cx="3657600" cy="3022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02000" y="798003"/>
            <a:ext cx="7424737" cy="830997"/>
          </a:xfrm>
          <a:prstGeom prst="rect">
            <a:avLst/>
          </a:prstGeom>
          <a:noFill/>
          <a:ln w="25400">
            <a:noFill/>
          </a:ln>
        </p:spPr>
        <p:txBody>
          <a:bodyPr wrap="square" rtlCol="0">
            <a:spAutoFit/>
          </a:bodyPr>
          <a:lstStyle/>
          <a:p>
            <a:r>
              <a:rPr lang="ja-JP" altLang="en-US" sz="4800" b="1" dirty="0" smtClean="0">
                <a:ln w="25400">
                  <a:solidFill>
                    <a:schemeClr val="tx1">
                      <a:alpha val="20000"/>
                    </a:schemeClr>
                  </a:solidFill>
                </a:ln>
                <a:solidFill>
                  <a:srgbClr val="FF6432"/>
                </a:solidFill>
              </a:rPr>
              <a:t>本</a:t>
            </a:r>
            <a:r>
              <a:rPr lang="ja-JP" altLang="en-US" sz="4800" b="1" dirty="0" smtClean="0">
                <a:ln w="25400">
                  <a:solidFill>
                    <a:schemeClr val="tx1">
                      <a:alpha val="20000"/>
                    </a:schemeClr>
                  </a:solidFill>
                </a:ln>
              </a:rPr>
              <a:t>格的なゲーム</a:t>
            </a:r>
            <a:endParaRPr lang="en-US" altLang="ja-JP" sz="4800" b="1" dirty="0">
              <a:ln w="25400">
                <a:solidFill>
                  <a:schemeClr val="tx1">
                    <a:alpha val="20000"/>
                  </a:schemeClr>
                </a:solidFill>
              </a:ln>
              <a:solidFill>
                <a:srgbClr val="FF6432"/>
              </a:solidFill>
            </a:endParaRPr>
          </a:p>
        </p:txBody>
      </p:sp>
      <p:pic>
        <p:nvPicPr>
          <p:cNvPr id="2" name="図 1" descr="スクリーンショット 2015-07-11 11.23.4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7000" y="1989000"/>
            <a:ext cx="3825000" cy="31744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61193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2688901"/>
            <a:ext cx="4589287" cy="3170099"/>
          </a:xfrm>
          <a:prstGeom prst="rect">
            <a:avLst/>
          </a:prstGeom>
          <a:noFill/>
        </p:spPr>
        <p:txBody>
          <a:bodyPr wrap="square" rtlCol="0">
            <a:spAutoFit/>
          </a:bodyPr>
          <a:lstStyle/>
          <a:p>
            <a:r>
              <a:rPr lang="ja-JP" altLang="en-US" sz="4000" b="1" dirty="0" smtClean="0">
                <a:solidFill>
                  <a:srgbClr val="FF6432"/>
                </a:solidFill>
              </a:rPr>
              <a:t>タ</a:t>
            </a:r>
            <a:r>
              <a:rPr lang="ja-JP" altLang="en-US" sz="4000" b="1" dirty="0" smtClean="0"/>
              <a:t>イピング</a:t>
            </a:r>
            <a:r>
              <a:rPr lang="en-US" altLang="ja-JP" sz="4000" b="1" dirty="0" smtClean="0"/>
              <a:t/>
            </a:r>
            <a:br>
              <a:rPr lang="en-US" altLang="ja-JP" sz="4000" b="1" dirty="0" smtClean="0"/>
            </a:br>
            <a:endParaRPr lang="en-US" altLang="ja-JP" sz="4000" b="1" dirty="0" smtClean="0"/>
          </a:p>
          <a:p>
            <a:r>
              <a:rPr lang="ja-JP" altLang="en-US" sz="4000" b="1" dirty="0" smtClean="0">
                <a:solidFill>
                  <a:srgbClr val="FF6432"/>
                </a:solidFill>
              </a:rPr>
              <a:t>英</a:t>
            </a:r>
            <a:r>
              <a:rPr lang="ja-JP" altLang="en-US" sz="4000" b="1" dirty="0" smtClean="0">
                <a:solidFill>
                  <a:srgbClr val="000000"/>
                </a:solidFill>
              </a:rPr>
              <a:t>語</a:t>
            </a:r>
            <a:r>
              <a:rPr lang="en-US" altLang="ja-JP" sz="4000" b="1" dirty="0" smtClean="0"/>
              <a:t/>
            </a:r>
            <a:br>
              <a:rPr lang="en-US" altLang="ja-JP" sz="4000" b="1" dirty="0" smtClean="0"/>
            </a:br>
            <a:endParaRPr lang="en-US" altLang="ja-JP" sz="4000" b="1" dirty="0" smtClean="0"/>
          </a:p>
          <a:p>
            <a:r>
              <a:rPr lang="en-US" altLang="ja-JP" sz="4000" b="1" dirty="0" smtClean="0">
                <a:solidFill>
                  <a:srgbClr val="FF6432"/>
                </a:solidFill>
                <a:latin typeface="Arial Black"/>
                <a:cs typeface="Arial Black"/>
              </a:rPr>
              <a:t>R</a:t>
            </a:r>
            <a:r>
              <a:rPr lang="en-US" altLang="ja-JP" sz="4000" b="1" dirty="0" smtClean="0">
                <a:solidFill>
                  <a:srgbClr val="000000"/>
                </a:solidFill>
                <a:latin typeface="Arial Black"/>
                <a:cs typeface="Arial Black"/>
              </a:rPr>
              <a:t>uby</a:t>
            </a:r>
            <a:r>
              <a:rPr lang="ja-JP" altLang="en-US" sz="4000" b="1" dirty="0" smtClean="0">
                <a:solidFill>
                  <a:srgbClr val="000000"/>
                </a:solidFill>
              </a:rPr>
              <a:t>の文法</a:t>
            </a:r>
            <a:endParaRPr lang="en-US" altLang="ja-JP" sz="4000" b="1" dirty="0" smtClean="0">
              <a:solidFill>
                <a:srgbClr val="000000"/>
              </a:solidFill>
            </a:endParaRPr>
          </a:p>
        </p:txBody>
      </p:sp>
      <p:sp>
        <p:nvSpPr>
          <p:cNvPr id="4" name="テキスト ボックス 3"/>
          <p:cNvSpPr txBox="1"/>
          <p:nvPr/>
        </p:nvSpPr>
        <p:spPr>
          <a:xfrm>
            <a:off x="792000" y="3294000"/>
            <a:ext cx="7518629" cy="3293209"/>
          </a:xfrm>
          <a:prstGeom prst="rect">
            <a:avLst/>
          </a:prstGeom>
          <a:noFill/>
        </p:spPr>
        <p:txBody>
          <a:bodyPr wrap="square" rtlCol="0">
            <a:spAutoFit/>
          </a:bodyPr>
          <a:lstStyle/>
          <a:p>
            <a:r>
              <a:rPr lang="ja-JP" altLang="en-US" sz="4000" dirty="0" smtClean="0">
                <a:solidFill>
                  <a:srgbClr val="FF6432"/>
                </a:solidFill>
              </a:rPr>
              <a:t>➡</a:t>
            </a:r>
            <a:r>
              <a:rPr lang="ja-JP" altLang="en-US" sz="4000" b="1" dirty="0" smtClean="0">
                <a:solidFill>
                  <a:srgbClr val="FF6432"/>
                </a:solidFill>
              </a:rPr>
              <a:t>命令ブロック</a:t>
            </a:r>
            <a:endParaRPr lang="en-US" altLang="ja-JP" sz="4000" b="1" dirty="0" smtClean="0">
              <a:solidFill>
                <a:srgbClr val="FF6432"/>
              </a:solidFill>
            </a:endParaRPr>
          </a:p>
          <a:p>
            <a:endParaRPr lang="en-US" altLang="ja-JP" sz="4000" dirty="0" smtClean="0"/>
          </a:p>
          <a:p>
            <a:r>
              <a:rPr lang="ja-JP" altLang="en-US" sz="4000" dirty="0">
                <a:solidFill>
                  <a:srgbClr val="FF6432"/>
                </a:solidFill>
              </a:rPr>
              <a:t>➡ </a:t>
            </a:r>
            <a:r>
              <a:rPr lang="ja-JP" altLang="en-US" sz="4000" b="1" dirty="0" smtClean="0">
                <a:solidFill>
                  <a:srgbClr val="FF6432"/>
                </a:solidFill>
              </a:rPr>
              <a:t>日本語でプログラミング</a:t>
            </a:r>
            <a:r>
              <a:rPr lang="en-US" altLang="ja-JP" sz="4000" b="1" dirty="0">
                <a:solidFill>
                  <a:srgbClr val="FF6432"/>
                </a:solidFill>
              </a:rPr>
              <a:t/>
            </a:r>
            <a:br>
              <a:rPr lang="en-US" altLang="ja-JP" sz="4000" b="1" dirty="0">
                <a:solidFill>
                  <a:srgbClr val="FF6432"/>
                </a:solidFill>
              </a:rPr>
            </a:br>
            <a:r>
              <a:rPr lang="en-US" altLang="ja-JP" sz="4800" dirty="0" smtClean="0">
                <a:solidFill>
                  <a:srgbClr val="FF6432"/>
                </a:solidFill>
              </a:rPr>
              <a:t> </a:t>
            </a:r>
          </a:p>
          <a:p>
            <a:r>
              <a:rPr lang="ja-JP" altLang="en-US" sz="4000" dirty="0" smtClean="0">
                <a:solidFill>
                  <a:srgbClr val="FF6432"/>
                </a:solidFill>
              </a:rPr>
              <a:t>➡</a:t>
            </a:r>
            <a:r>
              <a:rPr lang="ja-JP" altLang="en-US" sz="4000" b="1" dirty="0" smtClean="0">
                <a:solidFill>
                  <a:srgbClr val="FF6432"/>
                </a:solidFill>
              </a:rPr>
              <a:t>命令ブロックの組み合わせ</a:t>
            </a:r>
            <a:endParaRPr lang="en-US" altLang="ja-JP" sz="4000" b="1" dirty="0" smtClean="0">
              <a:solidFill>
                <a:srgbClr val="FF6432"/>
              </a:solidFill>
            </a:endParaRPr>
          </a:p>
        </p:txBody>
      </p:sp>
      <p:sp>
        <p:nvSpPr>
          <p:cNvPr id="8" name="テキスト ボックス 7"/>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
        <p:nvSpPr>
          <p:cNvPr id="5" name="テキスト ボックス 4"/>
          <p:cNvSpPr txBox="1"/>
          <p:nvPr/>
        </p:nvSpPr>
        <p:spPr>
          <a:xfrm>
            <a:off x="4212000" y="788671"/>
            <a:ext cx="4590000" cy="1200329"/>
          </a:xfrm>
          <a:prstGeom prst="rect">
            <a:avLst/>
          </a:prstGeom>
          <a:solidFill>
            <a:schemeClr val="bg1"/>
          </a:solidFill>
        </p:spPr>
        <p:txBody>
          <a:bodyPr wrap="square" lIns="0" tIns="0" rIns="0" bIns="0" rtlCol="0">
            <a:noAutofit/>
          </a:bodyPr>
          <a:lstStyle/>
          <a:p>
            <a:r>
              <a:rPr lang="ja-JP" altLang="en-US" sz="7200" b="1" dirty="0" smtClean="0"/>
              <a:t>楽しい！</a:t>
            </a:r>
            <a:endParaRPr lang="en-US" altLang="ja-JP" sz="6000" b="1" dirty="0"/>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692771"/>
          </a:xfrm>
          <a:prstGeom prst="rect">
            <a:avLst/>
          </a:prstGeom>
          <a:noFill/>
        </p:spPr>
        <p:txBody>
          <a:bodyPr wrap="square" rtlCol="0">
            <a:spAutoFit/>
          </a:bodyPr>
          <a:lstStyle/>
          <a:p>
            <a:pPr algn="r"/>
            <a:r>
              <a:rPr lang="en-US" altLang="ja-JP" sz="6000" dirty="0" smtClean="0">
                <a:solidFill>
                  <a:srgbClr val="FF6432"/>
                </a:solidFill>
                <a:latin typeface="Arial Black"/>
                <a:cs typeface="Arial Black"/>
              </a:rPr>
              <a:t>Smalruby</a:t>
            </a:r>
          </a:p>
          <a:p>
            <a:pPr algn="r"/>
            <a:r>
              <a:rPr lang="en-US" altLang="ja-JP" sz="4400" b="1" dirty="0" smtClean="0">
                <a:latin typeface="+mn-ea"/>
              </a:rPr>
              <a:t>(</a:t>
            </a:r>
            <a:r>
              <a:rPr lang="ja-JP" altLang="en-US" sz="4400" b="1" dirty="0" smtClean="0">
                <a:latin typeface="+mn-ea"/>
              </a:rPr>
              <a:t>スモウルビー</a:t>
            </a:r>
            <a:r>
              <a:rPr lang="en-US" altLang="ja-JP" sz="4400" b="1" dirty="0" smtClean="0">
                <a:latin typeface="+mn-ea"/>
              </a:rPr>
              <a:t>)</a:t>
            </a:r>
            <a:endParaRPr lang="en-US" altLang="ja-JP" sz="5400" b="1" dirty="0" smtClean="0">
              <a:solidFill>
                <a:srgbClr val="FF6432"/>
              </a:solidFill>
              <a:latin typeface="+mn-ea"/>
            </a:endParaRPr>
          </a:p>
        </p:txBody>
      </p:sp>
      <p:sp>
        <p:nvSpPr>
          <p:cNvPr id="4" name="テキスト ボックス 3"/>
          <p:cNvSpPr txBox="1"/>
          <p:nvPr/>
        </p:nvSpPr>
        <p:spPr>
          <a:xfrm>
            <a:off x="776331" y="549000"/>
            <a:ext cx="7424738" cy="1107996"/>
          </a:xfrm>
          <a:prstGeom prst="rect">
            <a:avLst/>
          </a:prstGeom>
          <a:noFill/>
        </p:spPr>
        <p:txBody>
          <a:bodyPr wrap="square" rtlCol="0">
            <a:spAutoFit/>
          </a:bodyPr>
          <a:lstStyle/>
          <a:p>
            <a:r>
              <a:rPr lang="en-US" altLang="ja-JP" sz="6600" dirty="0" smtClean="0">
                <a:solidFill>
                  <a:srgbClr val="FF6432"/>
                </a:solidFill>
                <a:latin typeface="Arial Black"/>
                <a:cs typeface="Arial Black"/>
              </a:rPr>
              <a:t>R</a:t>
            </a:r>
            <a:r>
              <a:rPr lang="en-US" altLang="ja-JP" sz="6600" dirty="0" smtClean="0">
                <a:latin typeface="Arial Black"/>
                <a:cs typeface="Arial Black"/>
              </a:rPr>
              <a:t>uby</a:t>
            </a:r>
            <a:r>
              <a:rPr lang="en-US" altLang="ja-JP" sz="6600" dirty="0" smtClean="0">
                <a:solidFill>
                  <a:srgbClr val="FF6432"/>
                </a:solidFill>
                <a:latin typeface="Arial Black"/>
                <a:cs typeface="Arial Black"/>
              </a:rPr>
              <a:t> </a:t>
            </a:r>
            <a:r>
              <a:rPr lang="en-US" altLang="ja-JP" sz="6600" dirty="0" smtClean="0">
                <a:latin typeface="Arial Black"/>
                <a:cs typeface="Arial Black"/>
              </a:rPr>
              <a:t>+ Scratc</a:t>
            </a:r>
            <a:r>
              <a:rPr lang="en-US" altLang="ja-JP" sz="6600" dirty="0" smtClean="0">
                <a:solidFill>
                  <a:srgbClr val="FF6432"/>
                </a:solidFill>
                <a:latin typeface="Arial Black"/>
                <a:cs typeface="Arial Black"/>
              </a:rPr>
              <a:t>h</a:t>
            </a:r>
            <a:endParaRPr lang="en-US" altLang="ja-JP" sz="7200" dirty="0">
              <a:solidFill>
                <a:srgbClr val="FF6432"/>
              </a:solidFill>
              <a:latin typeface="Arial Black"/>
              <a:cs typeface="Arial Black"/>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smtClean="0"/>
              <a:t>「はっち」です、よろしく！</a:t>
            </a:r>
            <a:endParaRPr kumimoji="1" lang="ja-JP" altLang="en-US" sz="1600" b="1"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2015-07-10 21.45.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2079000"/>
            <a:ext cx="3594300" cy="3210003"/>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5023337"/>
            <a:ext cx="7605000" cy="1015663"/>
          </a:xfrm>
          <a:prstGeom prst="rect">
            <a:avLst/>
          </a:prstGeom>
          <a:noFill/>
        </p:spPr>
        <p:txBody>
          <a:bodyPr wrap="square" rtlCol="0">
            <a:spAutoFit/>
          </a:bodyPr>
          <a:lstStyle/>
          <a:p>
            <a:pPr algn="r"/>
            <a:r>
              <a:rPr lang="en-US" altLang="ja-JP" sz="6000" dirty="0" smtClean="0">
                <a:latin typeface="Arial Black"/>
                <a:cs typeface="Arial Black"/>
              </a:rPr>
              <a:t>Rub</a:t>
            </a:r>
            <a:r>
              <a:rPr lang="en-US" altLang="ja-JP" sz="6000" dirty="0" smtClean="0">
                <a:solidFill>
                  <a:srgbClr val="000000"/>
                </a:solidFill>
                <a:latin typeface="Arial Black"/>
                <a:cs typeface="Arial Black"/>
              </a:rPr>
              <a:t>y</a:t>
            </a:r>
            <a:r>
              <a:rPr lang="ja-JP" altLang="en-US" sz="6000" b="1" dirty="0" smtClean="0">
                <a:solidFill>
                  <a:srgbClr val="FF6633"/>
                </a:solidFill>
              </a:rPr>
              <a:t>へ</a:t>
            </a:r>
            <a:endParaRPr lang="en-US" altLang="ja-JP" sz="6000" b="1" dirty="0" smtClean="0">
              <a:solidFill>
                <a:srgbClr val="FF6633"/>
              </a:solidFill>
            </a:endParaRPr>
          </a:p>
        </p:txBody>
      </p:sp>
      <p:sp>
        <p:nvSpPr>
          <p:cNvPr id="9" name="右矢印 8"/>
          <p:cNvSpPr/>
          <p:nvPr/>
        </p:nvSpPr>
        <p:spPr>
          <a:xfrm>
            <a:off x="4302000" y="3249000"/>
            <a:ext cx="612888" cy="1086448"/>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02000" y="639000"/>
            <a:ext cx="7605000" cy="1015663"/>
          </a:xfrm>
          <a:prstGeom prst="rect">
            <a:avLst/>
          </a:prstGeom>
          <a:noFill/>
        </p:spPr>
        <p:txBody>
          <a:bodyPr wrap="square" rtlCol="0">
            <a:spAutoFit/>
          </a:bodyPr>
          <a:lstStyle/>
          <a:p>
            <a:r>
              <a:rPr lang="ja-JP" altLang="en-US" sz="6000" b="1" dirty="0" smtClean="0">
                <a:solidFill>
                  <a:srgbClr val="FF6633"/>
                </a:solidFill>
              </a:rPr>
              <a:t>命</a:t>
            </a:r>
            <a:r>
              <a:rPr lang="ja-JP" altLang="en-US" sz="6000" b="1" dirty="0" smtClean="0">
                <a:solidFill>
                  <a:srgbClr val="000000"/>
                </a:solidFill>
              </a:rPr>
              <a:t>令ブロックから</a:t>
            </a:r>
            <a:endParaRPr lang="en-US" altLang="ja-JP" sz="5400" b="1" dirty="0" smtClean="0">
              <a:solidFill>
                <a:srgbClr val="000000"/>
              </a:solidFill>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2015-07-10 21.47.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68706">
            <a:off x="2874147" y="4129884"/>
            <a:ext cx="2655225" cy="788981"/>
          </a:xfrm>
          <a:prstGeom prst="rect">
            <a:avLst/>
          </a:prstGeom>
        </p:spPr>
      </p:pic>
      <p:sp>
        <p:nvSpPr>
          <p:cNvPr id="5" name="右矢印 4"/>
          <p:cNvSpPr/>
          <p:nvPr/>
        </p:nvSpPr>
        <p:spPr>
          <a:xfrm rot="5400000">
            <a:off x="3449703" y="2661297"/>
            <a:ext cx="1135511" cy="1320917"/>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2767127" y="171948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978337"/>
            <a:ext cx="7605000" cy="1015663"/>
          </a:xfrm>
          <a:prstGeom prst="rect">
            <a:avLst/>
          </a:prstGeom>
          <a:noFill/>
        </p:spPr>
        <p:txBody>
          <a:bodyPr wrap="square" rtlCol="0">
            <a:spAutoFit/>
          </a:bodyPr>
          <a:lstStyle/>
          <a:p>
            <a:pPr algn="r"/>
            <a:r>
              <a:rPr lang="ja-JP" altLang="en-US" sz="6000" b="1" dirty="0" smtClean="0"/>
              <a:t>命令ブロック</a:t>
            </a:r>
            <a:r>
              <a:rPr lang="ja-JP" altLang="en-US" sz="6000" b="1" dirty="0" smtClean="0">
                <a:solidFill>
                  <a:srgbClr val="FF6432"/>
                </a:solidFill>
              </a:rPr>
              <a:t>へ</a:t>
            </a:r>
            <a:endParaRPr lang="en-US" altLang="ja-JP" sz="6000" b="1" dirty="0" smtClean="0">
              <a:solidFill>
                <a:srgbClr val="FF6432"/>
              </a:solidFill>
            </a:endParaRPr>
          </a:p>
        </p:txBody>
      </p:sp>
      <p:sp>
        <p:nvSpPr>
          <p:cNvPr id="8" name="テキスト ボックス 7"/>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R</a:t>
            </a:r>
            <a:r>
              <a:rPr lang="en-US" altLang="ja-JP" sz="6000" dirty="0" smtClean="0">
                <a:latin typeface="Arial Black"/>
                <a:cs typeface="Arial Black"/>
              </a:rPr>
              <a:t>uby</a:t>
            </a:r>
            <a:r>
              <a:rPr lang="ja-JP" altLang="en-US" sz="6000" b="1" dirty="0" smtClean="0">
                <a:latin typeface="Arial Black"/>
                <a:cs typeface="Arial Black"/>
              </a:rPr>
              <a:t>から</a:t>
            </a:r>
            <a:endParaRPr lang="en-US" altLang="ja-JP" sz="6000" b="1" dirty="0" smtClean="0">
              <a:solidFill>
                <a:srgbClr val="FF6633"/>
              </a:solidFill>
              <a:latin typeface="Arial Black"/>
              <a:cs typeface="Arial Black"/>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585323"/>
          </a:xfrm>
          <a:prstGeom prst="rect">
            <a:avLst/>
          </a:prstGeom>
          <a:noFill/>
        </p:spPr>
        <p:txBody>
          <a:bodyPr wrap="square" rtlCol="0">
            <a:spAutoFit/>
          </a:bodyPr>
          <a:lstStyle/>
          <a:p>
            <a:pPr algn="ctr"/>
            <a:r>
              <a:rPr lang="en-US" altLang="ja-JP" sz="9600" b="1" dirty="0" smtClean="0">
                <a:solidFill>
                  <a:srgbClr val="FF6432"/>
                </a:solidFill>
                <a:latin typeface="Arial Black"/>
                <a:cs typeface="Arial Black"/>
              </a:rPr>
              <a:t>S</a:t>
            </a:r>
            <a:r>
              <a:rPr lang="en-US" altLang="ja-JP" sz="9600" b="1" dirty="0" smtClean="0">
                <a:latin typeface="Arial Black"/>
                <a:cs typeface="Arial Black"/>
              </a:rPr>
              <a:t>malruby</a:t>
            </a:r>
            <a:endParaRPr lang="en-US" altLang="ja-JP" sz="11500" b="1" dirty="0" smtClean="0">
              <a:latin typeface="Arial Black"/>
              <a:cs typeface="Arial Black"/>
            </a:endParaRPr>
          </a:p>
          <a:p>
            <a:pPr algn="ctr"/>
            <a:r>
              <a:rPr lang="en-US" altLang="ja-JP" sz="6600" b="1" dirty="0" smtClean="0">
                <a:latin typeface="+mn-ea"/>
              </a:rPr>
              <a:t>(</a:t>
            </a:r>
            <a:r>
              <a:rPr lang="ja-JP" altLang="en-US" sz="6600" b="1" dirty="0" smtClean="0">
                <a:latin typeface="+mn-ea"/>
              </a:rPr>
              <a:t>スモウルビー</a:t>
            </a:r>
            <a:r>
              <a:rPr lang="en-US" altLang="ja-JP" sz="6600" b="1" dirty="0" smtClean="0">
                <a:latin typeface="+mn-ea"/>
              </a:rPr>
              <a:t>)</a:t>
            </a:r>
            <a:endParaRPr lang="en-US" altLang="ja-JP" sz="6600" b="1" dirty="0">
              <a:solidFill>
                <a:srgbClr val="FF6432"/>
              </a:solidFill>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43348"/>
            <a:ext cx="7424738" cy="4893647"/>
          </a:xfrm>
          <a:prstGeom prst="rect">
            <a:avLst/>
          </a:prstGeom>
          <a:noFill/>
        </p:spPr>
        <p:txBody>
          <a:bodyPr wrap="square" rtlCol="0">
            <a:spAutoFit/>
          </a:bodyPr>
          <a:lstStyle/>
          <a:p>
            <a:r>
              <a:rPr lang="en-US" altLang="ja-JP" sz="8000" dirty="0" smtClean="0">
                <a:solidFill>
                  <a:srgbClr val="FF6633"/>
                </a:solidFill>
                <a:latin typeface="Arial Black"/>
                <a:cs typeface="Arial Black"/>
              </a:rPr>
              <a:t>R</a:t>
            </a:r>
            <a:r>
              <a:rPr lang="en-US" altLang="ja-JP" sz="8000" dirty="0" smtClean="0">
                <a:latin typeface="Arial Black"/>
                <a:cs typeface="Arial Black"/>
              </a:rPr>
              <a:t>uby</a:t>
            </a:r>
          </a:p>
          <a:p>
            <a:r>
              <a:rPr lang="ja-JP" altLang="en-US" sz="8000" b="1" dirty="0" smtClean="0"/>
              <a:t>プログラミング</a:t>
            </a:r>
            <a:endParaRPr lang="en-US" altLang="ja-JP" sz="8000" b="1" dirty="0" smtClean="0"/>
          </a:p>
          <a:p>
            <a:r>
              <a:rPr lang="ja-JP" altLang="en-US" sz="8000" b="1" dirty="0" smtClean="0"/>
              <a:t>少年団</a:t>
            </a:r>
            <a:endParaRPr lang="en-US" altLang="ja-JP" sz="8000" b="1" dirty="0" smtClean="0"/>
          </a:p>
          <a:p>
            <a:r>
              <a:rPr lang="ja-JP" altLang="en-US" sz="6600" b="1" dirty="0" smtClean="0"/>
              <a:t>（</a:t>
            </a:r>
            <a:r>
              <a:rPr lang="en-US" altLang="ja-JP" sz="6600" b="1" dirty="0" smtClean="0"/>
              <a:t>2014</a:t>
            </a:r>
            <a:r>
              <a:rPr lang="ja-JP" altLang="en-US" sz="6600" b="1" dirty="0" smtClean="0"/>
              <a:t>年</a:t>
            </a:r>
            <a:r>
              <a:rPr lang="en-US" altLang="ja-JP" sz="6600" b="1" dirty="0" smtClean="0"/>
              <a:t>4</a:t>
            </a:r>
            <a:r>
              <a:rPr lang="ja-JP" altLang="en-US" sz="6600" b="1" dirty="0" smtClean="0"/>
              <a:t>月</a:t>
            </a:r>
            <a:r>
              <a:rPr lang="en-US" altLang="ja-JP" sz="6600" b="1" dirty="0" smtClean="0"/>
              <a:t>〜</a:t>
            </a:r>
            <a:r>
              <a:rPr lang="ja-JP" altLang="en-US" sz="6600" b="1" dirty="0" smtClean="0"/>
              <a:t>）</a:t>
            </a:r>
            <a:endParaRPr lang="en-US" altLang="ja-JP" sz="6600" b="1" dirty="0" smtClean="0"/>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1224000"/>
            <a:ext cx="7424738" cy="2123658"/>
          </a:xfrm>
          <a:prstGeom prst="rect">
            <a:avLst/>
          </a:prstGeom>
          <a:noFill/>
        </p:spPr>
        <p:txBody>
          <a:bodyPr wrap="square" rtlCol="0">
            <a:spAutoFit/>
          </a:bodyPr>
          <a:lstStyle/>
          <a:p>
            <a:r>
              <a:rPr lang="en-US" altLang="ja-JP" sz="4400" b="1" dirty="0" smtClean="0">
                <a:latin typeface="Arial Black"/>
                <a:cs typeface="Arial Black"/>
              </a:rPr>
              <a:t>Ruby</a:t>
            </a:r>
            <a:r>
              <a:rPr lang="ja-JP" altLang="en-US" sz="4400" b="1" dirty="0" smtClean="0"/>
              <a:t>プログラミング少年団</a:t>
            </a:r>
            <a:endParaRPr lang="en-US" altLang="ja-JP" sz="4400" b="1" dirty="0" smtClean="0"/>
          </a:p>
          <a:p>
            <a:r>
              <a:rPr lang="ja-JP" altLang="en-US" sz="4400" b="1" dirty="0" smtClean="0">
                <a:solidFill>
                  <a:srgbClr val="FF6432"/>
                </a:solidFill>
              </a:rPr>
              <a:t>＝</a:t>
            </a:r>
            <a:r>
              <a:rPr lang="en-US" altLang="ja-JP" sz="4400" b="1" dirty="0" smtClean="0"/>
              <a:t>  </a:t>
            </a:r>
            <a:r>
              <a:rPr lang="en-US" altLang="ja-JP" sz="4400" b="1" dirty="0" smtClean="0">
                <a:solidFill>
                  <a:srgbClr val="000000"/>
                </a:solidFill>
                <a:latin typeface="Arial Black"/>
                <a:cs typeface="Arial Black"/>
              </a:rPr>
              <a:t>Ruby</a:t>
            </a:r>
            <a:r>
              <a:rPr lang="ja-JP" altLang="en-US" sz="4400" b="1" dirty="0">
                <a:solidFill>
                  <a:srgbClr val="000000"/>
                </a:solidFill>
              </a:rPr>
              <a:t>を対象と</a:t>
            </a:r>
            <a:r>
              <a:rPr lang="ja-JP" altLang="en-US" sz="4400" b="1" dirty="0" smtClean="0">
                <a:solidFill>
                  <a:srgbClr val="000000"/>
                </a:solidFill>
              </a:rPr>
              <a:t>した</a:t>
            </a:r>
            <a:endParaRPr lang="en-US" altLang="ja-JP" sz="4400" b="1" dirty="0" smtClean="0">
              <a:solidFill>
                <a:srgbClr val="000000"/>
              </a:solidFill>
            </a:endParaRPr>
          </a:p>
          <a:p>
            <a:r>
              <a:rPr lang="ja-JP" altLang="ja-JP" sz="4400" b="1" dirty="0">
                <a:solidFill>
                  <a:srgbClr val="000000"/>
                </a:solidFill>
              </a:rPr>
              <a:t>　</a:t>
            </a:r>
            <a:r>
              <a:rPr lang="ja-JP" altLang="en-US" sz="4400" b="1" dirty="0" smtClean="0">
                <a:solidFill>
                  <a:srgbClr val="000000"/>
                </a:solidFill>
              </a:rPr>
              <a:t>　　　　</a:t>
            </a:r>
            <a:r>
              <a:rPr lang="ja-JP" altLang="en-US" sz="4400" b="1" dirty="0" smtClean="0">
                <a:solidFill>
                  <a:srgbClr val="FF6432"/>
                </a:solidFill>
              </a:rPr>
              <a:t>スポーツ少年団</a:t>
            </a:r>
            <a:endParaRPr lang="en-US" altLang="ja-JP" sz="4400" b="1" dirty="0">
              <a:solidFill>
                <a:srgbClr val="FF6432"/>
              </a:solidFill>
            </a:endParaRPr>
          </a:p>
        </p:txBody>
      </p:sp>
      <p:pic>
        <p:nvPicPr>
          <p:cNvPr id="4" name="図 3" descr="スクリーンショット 2015-01-15 20.1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62" y="3789000"/>
            <a:ext cx="7451005" cy="2115000"/>
          </a:xfrm>
          <a:prstGeom prst="rect">
            <a:avLst/>
          </a:prstGeom>
        </p:spPr>
      </p:pic>
    </p:spTree>
    <p:extLst>
      <p:ext uri="{BB962C8B-B14F-4D97-AF65-F5344CB8AC3E}">
        <p14:creationId xmlns:p14="http://schemas.microsoft.com/office/powerpoint/2010/main" val="2925667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3">
            <a:extLst>
              <a:ext uri="{28A0092B-C50C-407E-A947-70E740481C1C}">
                <a14:useLocalDpi xmlns:a14="http://schemas.microsoft.com/office/drawing/2010/main" val="0"/>
              </a:ext>
            </a:extLst>
          </a:blip>
          <a:srcRect l="14434" t="61008" r="69680" b="23864"/>
          <a:stretch/>
        </p:blipFill>
        <p:spPr>
          <a:xfrm>
            <a:off x="0" y="-531000"/>
            <a:ext cx="11377221" cy="8692261"/>
          </a:xfrm>
          <a:prstGeom prst="rect">
            <a:avLst/>
          </a:prstGeom>
        </p:spPr>
      </p:pic>
      <p:sp>
        <p:nvSpPr>
          <p:cNvPr id="17" name="正方形/長方形 16"/>
          <p:cNvSpPr/>
          <p:nvPr/>
        </p:nvSpPr>
        <p:spPr>
          <a:xfrm>
            <a:off x="805070" y="6193113"/>
            <a:ext cx="8820000" cy="430887"/>
          </a:xfrm>
          <a:prstGeom prst="rect">
            <a:avLst/>
          </a:prstGeom>
        </p:spPr>
        <p:txBody>
          <a:bodyPr wrap="square">
            <a:spAutoFit/>
          </a:bodyPr>
          <a:lstStyle/>
          <a:p>
            <a:r>
              <a:rPr lang="ja-JP" altLang="en-US" sz="1050" dirty="0" smtClean="0"/>
              <a:t>http</a:t>
            </a:r>
            <a:r>
              <a:rPr lang="ja-JP" altLang="en-US" sz="1050" dirty="0"/>
              <a:t>://en.wikipedia.org/wiki/File:Japan_location_map_with_side_map_of_the_Ryukyu_Islands.</a:t>
            </a:r>
            <a:r>
              <a:rPr lang="ja-JP" altLang="en-US" sz="1050" dirty="0" smtClean="0"/>
              <a:t>svg </a:t>
            </a:r>
            <a:r>
              <a:rPr lang="en-US" altLang="ja-JP" sz="1050" dirty="0" smtClean="0"/>
              <a:t>: </a:t>
            </a:r>
            <a:r>
              <a:rPr lang="en-US" altLang="ja-JP" sz="1050" dirty="0"/>
              <a:t>Maximilian Dörrbecker (Chumwa) CC-BY-SA </a:t>
            </a:r>
            <a:r>
              <a:rPr lang="en-US" altLang="ja-JP" sz="1050" dirty="0" err="1"/>
              <a:t>3.0CC</a:t>
            </a:r>
            <a:r>
              <a:rPr lang="en-US" altLang="ja-JP" sz="1050" dirty="0"/>
              <a:t> by SA</a:t>
            </a:r>
            <a:endParaRPr lang="ja-JP" altLang="en-US" sz="1050" dirty="0"/>
          </a:p>
        </p:txBody>
      </p:sp>
      <p:sp>
        <p:nvSpPr>
          <p:cNvPr id="11" name="フリーフォーム 1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1270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 name="円/楕円 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2400" dirty="0" smtClean="0"/>
              <a:t>体験</a:t>
            </a:r>
            <a:endParaRPr kumimoji="1" lang="ja-JP" altLang="en-US" sz="2400" dirty="0"/>
          </a:p>
        </p:txBody>
      </p:sp>
      <p:sp>
        <p:nvSpPr>
          <p:cNvPr id="7" name="円/楕円 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3200" dirty="0" smtClean="0"/>
              <a:t>合宿</a:t>
            </a:r>
            <a:endParaRPr kumimoji="1" lang="ja-JP" altLang="en-US" sz="3200" dirty="0"/>
          </a:p>
        </p:txBody>
      </p:sp>
      <p:sp>
        <p:nvSpPr>
          <p:cNvPr id="8" name="円/楕円 7"/>
          <p:cNvSpPr/>
          <p:nvPr/>
        </p:nvSpPr>
        <p:spPr>
          <a:xfrm>
            <a:off x="5112000" y="3654000"/>
            <a:ext cx="1620000" cy="152830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kumimoji="1" lang="ja-JP" altLang="en-US" sz="4400" dirty="0" smtClean="0"/>
              <a:t>道場</a:t>
            </a:r>
            <a:endParaRPr kumimoji="1" lang="en-US" altLang="ja-JP" sz="4400" dirty="0" smtClean="0"/>
          </a:p>
        </p:txBody>
      </p:sp>
      <p:sp>
        <p:nvSpPr>
          <p:cNvPr id="9" name="円/楕円 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ja-JP" altLang="en-US" sz="5400" dirty="0" smtClean="0"/>
              <a:t>大会</a:t>
            </a:r>
            <a:endParaRPr kumimoji="1" lang="en-US" altLang="ja-JP" sz="3200" dirty="0" smtClean="0"/>
          </a:p>
        </p:txBody>
      </p:sp>
      <p:sp>
        <p:nvSpPr>
          <p:cNvPr id="13" name="テキスト ボックス 12"/>
          <p:cNvSpPr txBox="1"/>
          <p:nvPr/>
        </p:nvSpPr>
        <p:spPr>
          <a:xfrm>
            <a:off x="747712" y="774000"/>
            <a:ext cx="7424738" cy="923330"/>
          </a:xfrm>
          <a:prstGeom prst="rect">
            <a:avLst/>
          </a:prstGeom>
          <a:noFill/>
        </p:spPr>
        <p:txBody>
          <a:bodyPr wrap="square" rtlCol="0">
            <a:spAutoFit/>
          </a:bodyPr>
          <a:lstStyle/>
          <a:p>
            <a:r>
              <a:rPr lang="en-US" altLang="ja-JP" sz="5400" b="1" dirty="0" smtClean="0">
                <a:latin typeface="Arial Black"/>
                <a:cs typeface="Arial Black"/>
              </a:rPr>
              <a:t>Ruby</a:t>
            </a:r>
            <a:r>
              <a:rPr lang="ja-JP" altLang="en-US" sz="4400" b="1" dirty="0" smtClean="0"/>
              <a:t>プロ少</a:t>
            </a:r>
            <a:endParaRPr lang="en-US" altLang="ja-JP" sz="4400" b="1" dirty="0">
              <a:solidFill>
                <a:srgbClr val="FF6432"/>
              </a:solidFill>
            </a:endParaRPr>
          </a:p>
        </p:txBody>
      </p:sp>
      <p:sp>
        <p:nvSpPr>
          <p:cNvPr id="18" name="テキスト ボックス 17"/>
          <p:cNvSpPr txBox="1"/>
          <p:nvPr/>
        </p:nvSpPr>
        <p:spPr>
          <a:xfrm>
            <a:off x="1692000" y="4959000"/>
            <a:ext cx="3555000" cy="584776"/>
          </a:xfrm>
          <a:prstGeom prst="rect">
            <a:avLst/>
          </a:prstGeom>
          <a:noFill/>
        </p:spPr>
        <p:txBody>
          <a:bodyPr wrap="square" rtlCol="0">
            <a:spAutoFit/>
          </a:bodyPr>
          <a:lstStyle/>
          <a:p>
            <a:r>
              <a:rPr lang="en-US" altLang="ja-JP" sz="3200" b="1" dirty="0" smtClean="0">
                <a:latin typeface="+mn-ea"/>
              </a:rPr>
              <a:t>7</a:t>
            </a:r>
            <a:r>
              <a:rPr lang="ja-JP" altLang="en-US" sz="3200" b="1" dirty="0" smtClean="0">
                <a:latin typeface="+mn-ea"/>
              </a:rPr>
              <a:t>月</a:t>
            </a:r>
            <a:r>
              <a:rPr lang="en-US" altLang="ja-JP" sz="3200" b="1" dirty="0" smtClean="0">
                <a:latin typeface="+mn-ea"/>
              </a:rPr>
              <a:t>25</a:t>
            </a:r>
            <a:r>
              <a:rPr lang="ja-JP" altLang="en-US" sz="3200" b="1" dirty="0" smtClean="0">
                <a:latin typeface="+mn-ea"/>
              </a:rPr>
              <a:t>日・</a:t>
            </a:r>
            <a:r>
              <a:rPr lang="en-US" altLang="ja-JP" sz="3200" b="1" dirty="0" smtClean="0">
                <a:latin typeface="+mn-ea"/>
              </a:rPr>
              <a:t>26</a:t>
            </a:r>
            <a:r>
              <a:rPr lang="ja-JP" altLang="en-US" sz="3200" b="1" dirty="0" smtClean="0">
                <a:latin typeface="+mn-ea"/>
              </a:rPr>
              <a:t>日</a:t>
            </a:r>
            <a:endParaRPr lang="en-US" altLang="ja-JP" sz="4000" b="1" dirty="0" smtClean="0">
              <a:solidFill>
                <a:srgbClr val="FF6432"/>
              </a:solidFill>
              <a:latin typeface="+mn-ea"/>
            </a:endParaRPr>
          </a:p>
        </p:txBody>
      </p:sp>
      <p:sp>
        <p:nvSpPr>
          <p:cNvPr id="19" name="テキスト ボックス 18"/>
          <p:cNvSpPr txBox="1"/>
          <p:nvPr/>
        </p:nvSpPr>
        <p:spPr>
          <a:xfrm>
            <a:off x="4662000" y="2439000"/>
            <a:ext cx="3285000" cy="584776"/>
          </a:xfrm>
          <a:prstGeom prst="rect">
            <a:avLst/>
          </a:prstGeom>
          <a:noFill/>
        </p:spPr>
        <p:txBody>
          <a:bodyPr wrap="square" rtlCol="0">
            <a:spAutoFit/>
          </a:bodyPr>
          <a:lstStyle/>
          <a:p>
            <a:r>
              <a:rPr lang="en-US" altLang="ja-JP" sz="3200" b="1" dirty="0" smtClean="0">
                <a:latin typeface="+mn-ea"/>
              </a:rPr>
              <a:t>2016</a:t>
            </a:r>
            <a:r>
              <a:rPr lang="ja-JP" altLang="en-US" sz="3200" b="1" dirty="0" smtClean="0">
                <a:latin typeface="+mn-ea"/>
              </a:rPr>
              <a:t>年</a:t>
            </a:r>
            <a:r>
              <a:rPr lang="en-US" altLang="ja-JP" sz="3200" b="1" dirty="0" smtClean="0">
                <a:latin typeface="+mn-ea"/>
              </a:rPr>
              <a:t>3</a:t>
            </a:r>
            <a:r>
              <a:rPr lang="ja-JP" altLang="en-US" sz="3200" b="1" dirty="0" smtClean="0">
                <a:latin typeface="+mn-ea"/>
              </a:rPr>
              <a:t>月予定</a:t>
            </a:r>
            <a:endParaRPr lang="en-US" altLang="ja-JP" sz="4000" b="1" dirty="0" smtClean="0">
              <a:solidFill>
                <a:srgbClr val="FF6432"/>
              </a:solidFill>
              <a:latin typeface="+mn-ea"/>
            </a:endParaRPr>
          </a:p>
        </p:txBody>
      </p:sp>
    </p:spTree>
    <p:extLst>
      <p:ext uri="{BB962C8B-B14F-4D97-AF65-F5344CB8AC3E}">
        <p14:creationId xmlns:p14="http://schemas.microsoft.com/office/powerpoint/2010/main" val="60351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00" y="324000"/>
            <a:ext cx="4455000" cy="297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000" y="726355"/>
            <a:ext cx="7515450" cy="5316841"/>
          </a:xfrm>
          <a:prstGeom prst="rect">
            <a:avLst/>
          </a:prstGeom>
          <a:noFill/>
          <a:ln>
            <a:noFill/>
          </a:ln>
        </p:spPr>
        <p:txBody>
          <a:bodyPr wrap="square" rtlCol="0">
            <a:spAutoFit/>
          </a:bodyPr>
          <a:lstStyle/>
          <a:p>
            <a:r>
              <a:rPr kumimoji="1" lang="ja-JP" altLang="en-US" sz="6000" b="1" dirty="0" smtClean="0">
                <a:solidFill>
                  <a:srgbClr val="FF6633"/>
                </a:solidFill>
                <a:latin typeface="+mj-ea"/>
                <a:ea typeface="+mj-ea"/>
              </a:rPr>
              <a:t>高尾</a:t>
            </a:r>
            <a:r>
              <a:rPr kumimoji="1" lang="en-US" altLang="ja-JP" sz="6000" b="1" dirty="0" smtClean="0">
                <a:solidFill>
                  <a:srgbClr val="FF6633"/>
                </a:solidFill>
                <a:latin typeface="+mj-ea"/>
                <a:ea typeface="+mj-ea"/>
              </a:rPr>
              <a:t> </a:t>
            </a:r>
            <a:r>
              <a:rPr kumimoji="1" lang="ja-JP" altLang="en-US" sz="6000" b="1" dirty="0" smtClean="0">
                <a:solidFill>
                  <a:srgbClr val="FF6633"/>
                </a:solidFill>
                <a:latin typeface="+mj-ea"/>
                <a:ea typeface="+mj-ea"/>
              </a:rPr>
              <a:t>宏治</a:t>
            </a:r>
            <a:endParaRPr kumimoji="1" lang="en-US" altLang="ja-JP" sz="6000" b="1" dirty="0" smtClean="0">
              <a:latin typeface="+mj-ea"/>
              <a:ea typeface="+mj-ea"/>
            </a:endParaRPr>
          </a:p>
          <a:p>
            <a:endParaRPr lang="en-US" altLang="ja-JP" sz="3200" b="1" dirty="0" smtClean="0">
              <a:ln w="25400">
                <a:noFill/>
              </a:ln>
              <a:solidFill>
                <a:srgbClr val="FF6432"/>
              </a:solidFill>
            </a:endParaRPr>
          </a:p>
          <a:p>
            <a:endParaRPr lang="en-US" altLang="ja-JP" sz="3200" b="1" dirty="0">
              <a:ln w="25400">
                <a:noFill/>
              </a:ln>
              <a:solidFill>
                <a:srgbClr val="FF6432"/>
              </a:solidFill>
            </a:endParaRPr>
          </a:p>
          <a:p>
            <a:endParaRPr lang="en-US" altLang="ja-JP" sz="3200" b="1" dirty="0" smtClean="0">
              <a:ln w="25400">
                <a:noFill/>
              </a:ln>
              <a:solidFill>
                <a:srgbClr val="FF6432"/>
              </a:solidFill>
            </a:endParaRPr>
          </a:p>
          <a:p>
            <a:r>
              <a:rPr lang="en-US" altLang="ja-JP" sz="2400" b="1" dirty="0" smtClean="0">
                <a:ln w="25400">
                  <a:noFill/>
                </a:ln>
                <a:solidFill>
                  <a:srgbClr val="FF6432"/>
                </a:solidFill>
              </a:rPr>
              <a:t> </a:t>
            </a:r>
            <a:endParaRPr lang="en-US" altLang="ja-JP" sz="2400" b="1" dirty="0">
              <a:ln w="25400">
                <a:noFill/>
              </a:ln>
              <a:solidFill>
                <a:srgbClr val="FF6432"/>
              </a:solidFill>
            </a:endParaRPr>
          </a:p>
          <a:p>
            <a:r>
              <a:rPr lang="ja-JP" altLang="en-US" sz="3200" b="1" dirty="0" smtClean="0">
                <a:ln w="12700">
                  <a:noFill/>
                </a:ln>
                <a:solidFill>
                  <a:srgbClr val="FF6432"/>
                </a:solidFill>
                <a:latin typeface="Arial Black"/>
                <a:ea typeface="+mj-ea"/>
                <a:cs typeface="Arial Black"/>
              </a:rPr>
              <a:t>Ｒ</a:t>
            </a:r>
            <a:r>
              <a:rPr lang="ja-JP" altLang="en-US" sz="3200" b="1" dirty="0" smtClean="0">
                <a:ln w="12700">
                  <a:noFill/>
                </a:ln>
                <a:latin typeface="Arial Black"/>
                <a:ea typeface="+mj-ea"/>
                <a:cs typeface="Arial Black"/>
              </a:rPr>
              <a:t>ｕｂｙ</a:t>
            </a:r>
            <a:r>
              <a:rPr lang="ja-JP" altLang="en-US" sz="3200" b="1" dirty="0" smtClean="0">
                <a:ln w="12700">
                  <a:noFill/>
                </a:ln>
                <a:latin typeface="+mj-ea"/>
                <a:ea typeface="+mj-ea"/>
              </a:rPr>
              <a:t>プログラミング少年団</a:t>
            </a:r>
            <a:r>
              <a:rPr lang="en-US" altLang="ja-JP" sz="3200" b="1" dirty="0" smtClean="0">
                <a:ln w="12700">
                  <a:noFill/>
                </a:ln>
                <a:latin typeface="+mj-ea"/>
                <a:ea typeface="+mj-ea"/>
              </a:rPr>
              <a:t> </a:t>
            </a:r>
            <a:r>
              <a:rPr lang="ja-JP" altLang="en-US" sz="3200" b="1" dirty="0" smtClean="0">
                <a:ln w="12700">
                  <a:noFill/>
                </a:ln>
                <a:latin typeface="+mj-ea"/>
                <a:ea typeface="+mj-ea"/>
              </a:rPr>
              <a:t>理事長</a:t>
            </a:r>
            <a:endParaRPr lang="en-US" altLang="ja-JP" sz="3200" b="1" dirty="0" smtClean="0">
              <a:ln w="12700">
                <a:noFill/>
              </a:ln>
              <a:latin typeface="+mj-ea"/>
              <a:ea typeface="+mj-ea"/>
            </a:endParaRPr>
          </a:p>
          <a:p>
            <a:r>
              <a:rPr lang="en-US" altLang="ja-JP" sz="1050" dirty="0">
                <a:ln w="12700">
                  <a:noFill/>
                </a:ln>
                <a:latin typeface="+mj-ea"/>
                <a:ea typeface="+mj-ea"/>
              </a:rPr>
              <a:t> </a:t>
            </a:r>
            <a:endParaRPr lang="en-US" altLang="ja-JP" sz="3200" dirty="0" smtClean="0">
              <a:ln w="12700">
                <a:noFill/>
              </a:ln>
              <a:latin typeface="+mj-ea"/>
              <a:ea typeface="+mj-ea"/>
            </a:endParaRPr>
          </a:p>
          <a:p>
            <a:r>
              <a:rPr lang="ja-JP" altLang="en-US" sz="3200" b="1" dirty="0" smtClean="0">
                <a:ln w="12700">
                  <a:noFill/>
                </a:ln>
                <a:solidFill>
                  <a:srgbClr val="FF6432"/>
                </a:solidFill>
                <a:latin typeface="+mj-ea"/>
                <a:ea typeface="+mj-ea"/>
              </a:rPr>
              <a:t>ネ</a:t>
            </a:r>
            <a:r>
              <a:rPr lang="ja-JP" altLang="en-US" sz="3200" b="1" dirty="0" smtClean="0">
                <a:ln w="12700">
                  <a:noFill/>
                </a:ln>
                <a:latin typeface="+mj-ea"/>
                <a:ea typeface="+mj-ea"/>
              </a:rPr>
              <a:t>ットワーク応用通信研究所</a:t>
            </a:r>
            <a:r>
              <a:rPr lang="en-US" altLang="ja-JP" sz="3200" b="1" dirty="0" smtClean="0">
                <a:ln w="12700">
                  <a:noFill/>
                </a:ln>
                <a:latin typeface="+mj-ea"/>
                <a:ea typeface="+mj-ea"/>
              </a:rPr>
              <a:t/>
            </a:r>
            <a:br>
              <a:rPr lang="en-US" altLang="ja-JP" sz="3200" b="1" dirty="0" smtClean="0">
                <a:ln w="12700">
                  <a:noFill/>
                </a:ln>
                <a:latin typeface="+mj-ea"/>
                <a:ea typeface="+mj-ea"/>
              </a:rPr>
            </a:br>
            <a:r>
              <a:rPr lang="en-US" altLang="ja-JP" sz="1050" b="1" dirty="0" smtClean="0">
                <a:ln w="12700">
                  <a:noFill/>
                </a:ln>
                <a:latin typeface="+mj-ea"/>
                <a:ea typeface="+mj-ea"/>
              </a:rPr>
              <a:t> </a:t>
            </a:r>
            <a:endParaRPr lang="en-US" altLang="ja-JP" sz="3200" b="1" dirty="0" smtClean="0">
              <a:ln w="12700">
                <a:noFill/>
              </a:ln>
              <a:latin typeface="+mj-ea"/>
              <a:ea typeface="+mj-ea"/>
            </a:endParaRPr>
          </a:p>
          <a:p>
            <a:r>
              <a:rPr lang="en-US" altLang="ja-JP" sz="3200" b="1" dirty="0" smtClean="0">
                <a:ln w="12700">
                  <a:noFill/>
                </a:ln>
                <a:solidFill>
                  <a:srgbClr val="FF6432"/>
                </a:solidFill>
                <a:latin typeface="+mj-ea"/>
                <a:ea typeface="+mj-ea"/>
              </a:rPr>
              <a:t>C</a:t>
            </a:r>
            <a:r>
              <a:rPr lang="ja-JP" altLang="en-US" sz="3200" b="1" dirty="0" smtClean="0">
                <a:ln w="12700">
                  <a:noFill/>
                </a:ln>
                <a:latin typeface="+mj-ea"/>
                <a:ea typeface="+mj-ea"/>
              </a:rPr>
              <a:t>Ｒｕｂｙコミッタ</a:t>
            </a:r>
            <a:endParaRPr lang="en-US" altLang="ja-JP" sz="2800" b="1" dirty="0" smtClean="0">
              <a:ln w="12700">
                <a:noFill/>
              </a:ln>
              <a:latin typeface="+mj-ea"/>
              <a:ea typeface="+mj-ea"/>
            </a:endParaRPr>
          </a:p>
          <a:p>
            <a:r>
              <a:rPr lang="en-US" altLang="ja-JP" sz="1050" b="1" dirty="0" smtClean="0">
                <a:ln w="12700">
                  <a:noFill/>
                </a:ln>
                <a:solidFill>
                  <a:srgbClr val="FF6432"/>
                </a:solidFill>
                <a:latin typeface="+mj-ea"/>
                <a:ea typeface="+mj-ea"/>
              </a:rPr>
              <a:t> </a:t>
            </a:r>
            <a:r>
              <a:rPr lang="en-US" altLang="ja-JP" sz="3200" b="1" dirty="0" smtClean="0">
                <a:ln w="12700">
                  <a:noFill/>
                </a:ln>
                <a:solidFill>
                  <a:srgbClr val="FF6432"/>
                </a:solidFill>
                <a:latin typeface="+mj-ea"/>
                <a:ea typeface="+mj-ea"/>
              </a:rPr>
              <a:t/>
            </a:r>
            <a:br>
              <a:rPr lang="en-US" altLang="ja-JP" sz="3200" b="1" dirty="0" smtClean="0">
                <a:ln w="12700">
                  <a:noFill/>
                </a:ln>
                <a:solidFill>
                  <a:srgbClr val="FF6432"/>
                </a:solidFill>
                <a:latin typeface="+mj-ea"/>
                <a:ea typeface="+mj-ea"/>
              </a:rPr>
            </a:br>
            <a:r>
              <a:rPr lang="ja-JP" altLang="en-US" sz="3200" b="1" dirty="0" smtClean="0">
                <a:ln w="12700">
                  <a:noFill/>
                </a:ln>
                <a:solidFill>
                  <a:srgbClr val="FF6432"/>
                </a:solidFill>
                <a:latin typeface="+mj-ea"/>
                <a:ea typeface="+mj-ea"/>
              </a:rPr>
              <a:t>島</a:t>
            </a:r>
            <a:r>
              <a:rPr lang="ja-JP" altLang="en-US" sz="3200" b="1" dirty="0" smtClean="0">
                <a:ln w="12700">
                  <a:noFill/>
                </a:ln>
                <a:solidFill>
                  <a:srgbClr val="000000"/>
                </a:solidFill>
                <a:latin typeface="+mj-ea"/>
                <a:ea typeface="+mj-ea"/>
              </a:rPr>
              <a:t>根県松江市在住</a:t>
            </a:r>
            <a:endParaRPr lang="en-US" altLang="ja-JP" sz="2400" b="1" dirty="0">
              <a:ln w="12700">
                <a:noFill/>
              </a:ln>
              <a:solidFill>
                <a:srgbClr val="000000"/>
              </a:solidFill>
              <a:latin typeface="+mj-ea"/>
              <a:ea typeface="+mj-ea"/>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2015-07-11 13.12.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75" y="-1933457"/>
            <a:ext cx="7875000" cy="880218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ja-JP" altLang="en-US" sz="4000" dirty="0">
                <a:latin typeface="ヒラギノ明朝 Pro W6"/>
                <a:ea typeface="ヒラギノ明朝 Pro W6"/>
                <a:cs typeface="ヒラギノ明朝 Pro W6"/>
              </a:rPr>
              <a:t>自分の生活で使う道具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で直すことができる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37131850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ja-JP" altLang="en-US" sz="4000" dirty="0">
                <a:latin typeface="ヒラギノ明朝 Pro W6"/>
                <a:ea typeface="ヒラギノ明朝 Pro W6"/>
                <a:cs typeface="ヒラギノ明朝 Pro W6"/>
              </a:rPr>
              <a:t>問題を解決するための道具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で作り出すことができる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80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176871148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latin typeface="Arial Black"/>
                <a:cs typeface="Arial Black"/>
              </a:rPr>
              <a:t>H</a:t>
            </a:r>
            <a:r>
              <a:rPr lang="en-US" altLang="ja-JP" sz="5400" dirty="0" smtClean="0">
                <a:latin typeface="Arial Black"/>
                <a:cs typeface="Arial Black"/>
              </a:rPr>
              <a:t>appy Hacking</a:t>
            </a:r>
            <a:endParaRPr lang="en-US" altLang="ja-JP" sz="6000" dirty="0" smtClean="0">
              <a:solidFill>
                <a:srgbClr val="FF6432"/>
              </a:solidFill>
              <a:latin typeface="Arial Black"/>
              <a:cs typeface="Arial Black"/>
            </a:endParaRPr>
          </a:p>
        </p:txBody>
      </p:sp>
      <p:sp>
        <p:nvSpPr>
          <p:cNvPr id="2" name="正方形/長方形 1"/>
          <p:cNvSpPr/>
          <p:nvPr/>
        </p:nvSpPr>
        <p:spPr>
          <a:xfrm>
            <a:off x="747713" y="1944000"/>
            <a:ext cx="7424737" cy="2185214"/>
          </a:xfrm>
          <a:prstGeom prst="rect">
            <a:avLst/>
          </a:prstGeom>
        </p:spPr>
        <p:txBody>
          <a:bodyPr wrap="square">
            <a:spAutoFit/>
          </a:bodyPr>
          <a:lstStyle/>
          <a:p>
            <a:pPr algn="ctr"/>
            <a:r>
              <a:rPr lang="en-US" altLang="ja-JP" sz="4000" dirty="0" smtClean="0">
                <a:latin typeface="Arial Black"/>
                <a:cs typeface="Arial Black"/>
              </a:rPr>
              <a:t>http://</a:t>
            </a:r>
            <a:r>
              <a:rPr lang="en-US" altLang="ja-JP" sz="4000" dirty="0" err="1" smtClean="0">
                <a:latin typeface="Arial Black"/>
                <a:cs typeface="Arial Black"/>
              </a:rPr>
              <a:t>smalruby.jp</a:t>
            </a: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pic>
        <p:nvPicPr>
          <p:cNvPr id="5" name="図 4" descr="logo-checkpoi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001" y="4149001"/>
            <a:ext cx="4536999" cy="2115000"/>
          </a:xfrm>
          <a:prstGeom prst="rect">
            <a:avLst/>
          </a:prstGeom>
        </p:spPr>
      </p:pic>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5000" y="3021934"/>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ja-JP" altLang="en-US" b="1" dirty="0" smtClean="0">
                <a:solidFill>
                  <a:srgbClr val="FF6432"/>
                </a:solidFill>
              </a:rPr>
              <a:t>松江市</a:t>
            </a:r>
            <a:r>
              <a:rPr lang="en-US" altLang="ja-JP" b="1" dirty="0" smtClean="0">
                <a:solidFill>
                  <a:srgbClr val="FF6432"/>
                </a:solidFill>
              </a:rPr>
              <a:t/>
            </a:r>
            <a:br>
              <a:rPr lang="en-US" altLang="ja-JP" b="1" dirty="0" smtClean="0">
                <a:solidFill>
                  <a:srgbClr val="FF6432"/>
                </a:solidFill>
              </a:rPr>
            </a:br>
            <a:r>
              <a:rPr lang="ja-JP" altLang="en-US" b="1" dirty="0" smtClean="0">
                <a:solidFill>
                  <a:srgbClr val="FF6432"/>
                </a:solidFill>
              </a:rPr>
              <a:t>中学生Ｒｕｂｙ教室</a:t>
            </a:r>
            <a:r>
              <a:rPr lang="en-US" altLang="ja-JP" b="1" dirty="0" smtClean="0">
                <a:solidFill>
                  <a:srgbClr val="FF6432"/>
                </a:solidFill>
              </a:rPr>
              <a:t/>
            </a:r>
            <a:br>
              <a:rPr lang="en-US" altLang="ja-JP" b="1" dirty="0" smtClean="0">
                <a:solidFill>
                  <a:srgbClr val="FF6432"/>
                </a:solidFill>
              </a:rPr>
            </a:br>
            <a:r>
              <a:rPr lang="ja-JP" altLang="en-US" sz="4000" b="1" dirty="0" smtClean="0">
                <a:solidFill>
                  <a:srgbClr val="000000"/>
                </a:solidFill>
              </a:rPr>
              <a:t>（</a:t>
            </a:r>
            <a:r>
              <a:rPr lang="en-US" altLang="ja-JP" sz="4000" b="1" dirty="0" smtClean="0">
                <a:solidFill>
                  <a:srgbClr val="000000"/>
                </a:solidFill>
              </a:rPr>
              <a:t>2008</a:t>
            </a:r>
            <a:r>
              <a:rPr lang="ja-JP" altLang="en-US" sz="4000" b="1" dirty="0" smtClean="0">
                <a:solidFill>
                  <a:srgbClr val="000000"/>
                </a:solidFill>
              </a:rPr>
              <a:t>年</a:t>
            </a:r>
            <a:r>
              <a:rPr lang="en-US" altLang="ja-JP" sz="4000" b="1" dirty="0" smtClean="0">
                <a:solidFill>
                  <a:srgbClr val="000000"/>
                </a:solidFill>
              </a:rPr>
              <a:t>〜</a:t>
            </a:r>
            <a:r>
              <a:rPr lang="ja-JP" altLang="en-US" sz="4000" b="1" dirty="0" smtClean="0">
                <a:solidFill>
                  <a:srgbClr val="000000"/>
                </a:solidFill>
              </a:rPr>
              <a:t>）</a:t>
            </a:r>
            <a:r>
              <a:rPr lang="en-US" altLang="ja-JP" sz="4000" b="1" dirty="0" smtClean="0">
                <a:solidFill>
                  <a:srgbClr val="000000"/>
                </a:solidFill>
              </a:rPr>
              <a:t/>
            </a:r>
            <a:br>
              <a:rPr lang="en-US" altLang="ja-JP" sz="4000" b="1" dirty="0" smtClean="0">
                <a:solidFill>
                  <a:srgbClr val="000000"/>
                </a:solidFill>
              </a:rPr>
            </a:br>
            <a:r>
              <a:rPr lang="en-US" altLang="ja-JP" sz="4000" b="1" dirty="0">
                <a:solidFill>
                  <a:srgbClr val="000000"/>
                </a:solidFill>
              </a:rPr>
              <a:t/>
            </a:r>
            <a:br>
              <a:rPr lang="en-US" altLang="ja-JP" sz="4000" b="1" dirty="0">
                <a:solidFill>
                  <a:srgbClr val="000000"/>
                </a:solidFill>
              </a:rPr>
            </a:br>
            <a:endParaRPr kumimoji="1" lang="ja-JP" altLang="en-US"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80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788371" y="2394000"/>
            <a:ext cx="6798629" cy="3477875"/>
          </a:xfrm>
          <a:prstGeom prst="rect">
            <a:avLst/>
          </a:prstGeom>
          <a:noFill/>
        </p:spPr>
        <p:txBody>
          <a:bodyPr wrap="square" rtlCol="0">
            <a:spAutoFit/>
          </a:bodyPr>
          <a:lstStyle/>
          <a:p>
            <a:r>
              <a:rPr lang="ja-JP" altLang="en-US" sz="4400" b="1" dirty="0" smtClean="0">
                <a:solidFill>
                  <a:srgbClr val="FF6432"/>
                </a:solidFill>
              </a:rPr>
              <a:t>タ</a:t>
            </a:r>
            <a:r>
              <a:rPr lang="ja-JP" altLang="en-US" sz="4400" b="1" dirty="0" smtClean="0">
                <a:solidFill>
                  <a:srgbClr val="000000"/>
                </a:solidFill>
              </a:rPr>
              <a:t>イピング</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ja-JP" altLang="en-US" sz="4400" b="1" dirty="0" smtClean="0">
                <a:solidFill>
                  <a:srgbClr val="FF6432"/>
                </a:solidFill>
              </a:rPr>
              <a:t>英</a:t>
            </a:r>
            <a:r>
              <a:rPr lang="ja-JP" altLang="en-US" sz="4400" b="1" dirty="0" smtClean="0">
                <a:solidFill>
                  <a:srgbClr val="000000"/>
                </a:solidFill>
              </a:rPr>
              <a:t>語</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en-US" altLang="ja-JP" sz="4400" b="1" dirty="0" smtClean="0">
                <a:solidFill>
                  <a:srgbClr val="FF6432"/>
                </a:solidFill>
                <a:latin typeface="Arial Black"/>
                <a:cs typeface="Arial Black"/>
              </a:rPr>
              <a:t>R</a:t>
            </a:r>
            <a:r>
              <a:rPr lang="en-US" altLang="ja-JP" sz="4400" b="1" dirty="0" smtClean="0">
                <a:solidFill>
                  <a:srgbClr val="000000"/>
                </a:solidFill>
                <a:latin typeface="Arial Black"/>
                <a:cs typeface="Arial Black"/>
              </a:rPr>
              <a:t>uby</a:t>
            </a:r>
            <a:r>
              <a:rPr lang="ja-JP" altLang="en-US" sz="4400" b="1" dirty="0" smtClean="0">
                <a:solidFill>
                  <a:srgbClr val="000000"/>
                </a:solidFill>
              </a:rPr>
              <a:t>の文法</a:t>
            </a:r>
            <a:endParaRPr lang="en-US" altLang="ja-JP" sz="4400" b="1" dirty="0" smtClean="0">
              <a:solidFill>
                <a:srgbClr val="000000"/>
              </a:solidFill>
            </a:endParaRPr>
          </a:p>
        </p:txBody>
      </p:sp>
      <p:sp>
        <p:nvSpPr>
          <p:cNvPr id="2" name="テキスト ボックス 1"/>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図形グループ 7"/>
          <p:cNvGrpSpPr/>
          <p:nvPr/>
        </p:nvGrpSpPr>
        <p:grpSpPr>
          <a:xfrm>
            <a:off x="252000" y="2079000"/>
            <a:ext cx="8385776" cy="4364282"/>
            <a:chOff x="-153000" y="2844000"/>
            <a:chExt cx="7695000" cy="4004776"/>
          </a:xfrm>
        </p:grpSpPr>
        <p:pic>
          <p:nvPicPr>
            <p:cNvPr id="6" name="図 5" descr="スクリーンショット 2015-07-10 14.31.3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2000" y="2844000"/>
              <a:ext cx="5896541" cy="352979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正方形/長方形 6"/>
            <p:cNvSpPr/>
            <p:nvPr/>
          </p:nvSpPr>
          <p:spPr>
            <a:xfrm>
              <a:off x="-153000" y="6264000"/>
              <a:ext cx="7695000" cy="584776"/>
            </a:xfrm>
            <a:prstGeom prst="rect">
              <a:avLst/>
            </a:prstGeom>
          </p:spPr>
          <p:txBody>
            <a:bodyPr wrap="square">
              <a:spAutoFit/>
            </a:bodyPr>
            <a:lstStyle/>
            <a:p>
              <a:pPr algn="r"/>
              <a:r>
                <a:rPr lang="en-US" altLang="ja-JP" sz="1600" dirty="0"/>
                <a:t>http://</a:t>
              </a:r>
              <a:r>
                <a:rPr lang="en-US" altLang="ja-JP" sz="1600" dirty="0" smtClean="0"/>
                <a:t>hourofcode.com/</a:t>
              </a:r>
            </a:p>
            <a:p>
              <a:pPr algn="r"/>
              <a:endParaRPr lang="ja-JP" altLang="en-US" sz="1600" dirty="0"/>
            </a:p>
          </p:txBody>
        </p:sp>
      </p:grpSp>
      <p:sp>
        <p:nvSpPr>
          <p:cNvPr id="9" name="タイトル 1"/>
          <p:cNvSpPr txBox="1">
            <a:spLocks/>
          </p:cNvSpPr>
          <p:nvPr/>
        </p:nvSpPr>
        <p:spPr>
          <a:xfrm>
            <a:off x="710521" y="639000"/>
            <a:ext cx="7191479" cy="4500000"/>
          </a:xfrm>
          <a:prstGeom prst="rect">
            <a:avLst/>
          </a:prstGeom>
          <a:ln>
            <a:noFill/>
          </a:ln>
        </p:spPr>
        <p:txBody>
          <a:bodyPr anchor="t">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7200" b="1"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盛り上がる</a:t>
            </a:r>
          </a:p>
          <a:p>
            <a:r>
              <a:rPr lang="ja-JP" altLang="en-US" sz="7200" b="1"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子ども向け</a:t>
            </a:r>
          </a:p>
          <a:p>
            <a:r>
              <a:rPr lang="ja-JP" altLang="en-US" sz="7200" b="1"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プログラミング</a:t>
            </a:r>
          </a:p>
          <a:p>
            <a:r>
              <a:rPr lang="ja-JP" altLang="en-US" sz="7200" b="1"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教育</a:t>
            </a:r>
            <a:endParaRPr lang="ja-JP" altLang="en-US" sz="3600" b="1" dirty="0">
              <a:ln>
                <a:solidFill>
                  <a:schemeClr val="bg1"/>
                </a:solidFill>
              </a:ln>
              <a:effectLst>
                <a:outerShdw blurRad="50800" dist="88900" dir="2700000" algn="tl" rotWithShape="0">
                  <a:prstClr val="black">
                    <a:alpha val="40000"/>
                  </a:prstClr>
                </a:outerShdw>
              </a:effectLst>
              <a:latin typeface="Arial Black"/>
              <a:cs typeface="Arial Black"/>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262" y="663677"/>
            <a:ext cx="7424738" cy="2585323"/>
          </a:xfrm>
          <a:prstGeom prst="rect">
            <a:avLst/>
          </a:prstGeom>
          <a:noFill/>
        </p:spPr>
        <p:txBody>
          <a:bodyPr wrap="square" rtlCol="0">
            <a:spAutoFit/>
          </a:bodyPr>
          <a:lstStyle/>
          <a:p>
            <a:pPr algn="ctr"/>
            <a:r>
              <a:rPr lang="ja-JP" altLang="en-US" sz="5400" b="1" dirty="0" smtClean="0">
                <a:solidFill>
                  <a:srgbClr val="FF6432"/>
                </a:solidFill>
              </a:rPr>
              <a:t>難</a:t>
            </a:r>
            <a:r>
              <a:rPr lang="ja-JP" altLang="en-US" sz="5400" b="1" dirty="0" smtClean="0"/>
              <a:t>しいはずのプログラミング教室が世界中で開催されている？？？</a:t>
            </a:r>
            <a:endParaRPr lang="en-US" altLang="ja-JP" sz="6000" b="1" dirty="0">
              <a:solidFill>
                <a:srgbClr val="FF6432"/>
              </a:solidFill>
            </a:endParaRPr>
          </a:p>
        </p:txBody>
      </p:sp>
      <p:sp>
        <p:nvSpPr>
          <p:cNvPr id="16" name="テキスト ボックス 15"/>
          <p:cNvSpPr txBox="1"/>
          <p:nvPr/>
        </p:nvSpPr>
        <p:spPr>
          <a:xfrm>
            <a:off x="755786" y="4124922"/>
            <a:ext cx="7424738" cy="1754327"/>
          </a:xfrm>
          <a:prstGeom prst="rect">
            <a:avLst/>
          </a:prstGeom>
          <a:noFill/>
        </p:spPr>
        <p:txBody>
          <a:bodyPr wrap="square" rtlCol="0">
            <a:spAutoFit/>
          </a:bodyPr>
          <a:lstStyle/>
          <a:p>
            <a:pPr algn="ctr"/>
            <a:r>
              <a:rPr lang="ja-JP" altLang="en-US" sz="5400" b="1" dirty="0" smtClean="0">
                <a:solidFill>
                  <a:srgbClr val="FF6432"/>
                </a:solidFill>
              </a:rPr>
              <a:t>すばらしい教材と</a:t>
            </a:r>
            <a:r>
              <a:rPr lang="en-US" altLang="ja-JP" sz="5400" b="1" dirty="0">
                <a:solidFill>
                  <a:srgbClr val="FF6432"/>
                </a:solidFill>
              </a:rPr>
              <a:t/>
            </a:r>
            <a:br>
              <a:rPr lang="en-US" altLang="ja-JP" sz="5400" b="1" dirty="0">
                <a:solidFill>
                  <a:srgbClr val="FF6432"/>
                </a:solidFill>
              </a:rPr>
            </a:br>
            <a:r>
              <a:rPr lang="ja-JP" altLang="en-US" sz="5400" b="1" dirty="0" smtClean="0">
                <a:solidFill>
                  <a:srgbClr val="FF6432"/>
                </a:solidFill>
              </a:rPr>
              <a:t>ツールがある</a:t>
            </a:r>
            <a:endParaRPr lang="en-US" altLang="ja-JP" sz="6000" b="1" dirty="0">
              <a:solidFill>
                <a:srgbClr val="FF6432"/>
              </a:solidFill>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3">
            <a:extLst>
              <a:ext uri="{28A0092B-C50C-407E-A947-70E740481C1C}">
                <a14:useLocalDpi xmlns:a14="http://schemas.microsoft.com/office/drawing/2010/main" val="0"/>
              </a:ext>
            </a:extLst>
          </a:blip>
          <a:srcRect l="48214" t="-70" b="42645"/>
          <a:stretch/>
        </p:blipFill>
        <p:spPr>
          <a:xfrm>
            <a:off x="4989424" y="1989000"/>
            <a:ext cx="3167665" cy="22580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844116" y="2361869"/>
            <a:ext cx="4317556" cy="44172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747713" y="3384000"/>
            <a:ext cx="7424737" cy="2585323"/>
          </a:xfrm>
          <a:prstGeom prst="rect">
            <a:avLst/>
          </a:prstGeom>
          <a:noFill/>
          <a:ln w="25400">
            <a:noFill/>
          </a:ln>
        </p:spPr>
        <p:txBody>
          <a:bodyPr wrap="square" rtlCol="0">
            <a:spAutoFit/>
          </a:bodyPr>
          <a:lstStyle/>
          <a:p>
            <a:pPr algn="r"/>
            <a:r>
              <a:rPr lang="ja-JP" altLang="en-US" sz="5400" b="1" dirty="0" smtClean="0">
                <a:ln w="25400">
                  <a:noFill/>
                </a:ln>
                <a:solidFill>
                  <a:srgbClr val="FF6432"/>
                </a:solidFill>
              </a:rPr>
              <a:t>命</a:t>
            </a:r>
            <a:r>
              <a:rPr lang="ja-JP" altLang="en-US" sz="5400" b="1" dirty="0" smtClean="0">
                <a:ln w="25400">
                  <a:noFill/>
                </a:ln>
              </a:rPr>
              <a:t>令ブロックの</a:t>
            </a:r>
            <a:endParaRPr lang="en-US" altLang="ja-JP" sz="5400" b="1" dirty="0" smtClean="0">
              <a:ln w="25400">
                <a:noFill/>
              </a:ln>
            </a:endParaRPr>
          </a:p>
          <a:p>
            <a:pPr algn="r"/>
            <a:r>
              <a:rPr lang="ja-JP" altLang="en-US" sz="5400" b="1" dirty="0" smtClean="0">
                <a:ln w="25400">
                  <a:noFill/>
                </a:ln>
              </a:rPr>
              <a:t>組み合わせ</a:t>
            </a:r>
            <a:endParaRPr lang="en-US" altLang="ja-JP" sz="5400" b="1" dirty="0" smtClean="0">
              <a:ln w="25400">
                <a:noFill/>
              </a:ln>
            </a:endParaRPr>
          </a:p>
          <a:p>
            <a:pPr algn="r"/>
            <a:r>
              <a:rPr lang="en-US" altLang="ja-JP" sz="5400" b="1" dirty="0" smtClean="0">
                <a:ln w="25400">
                  <a:noFill/>
                </a:ln>
                <a:solidFill>
                  <a:srgbClr val="FF6432"/>
                </a:solidFill>
              </a:rPr>
              <a:t>= </a:t>
            </a:r>
            <a:r>
              <a:rPr lang="ja-JP" altLang="en-US" sz="5400" b="1" dirty="0" smtClean="0">
                <a:ln w="25400">
                  <a:noFill/>
                </a:ln>
                <a:solidFill>
                  <a:srgbClr val="FF6432"/>
                </a:solidFill>
              </a:rPr>
              <a:t>プログラム</a:t>
            </a:r>
            <a:endParaRPr lang="en-US" altLang="ja-JP" sz="8800" b="1" dirty="0">
              <a:ln w="25400">
                <a:noFill/>
              </a:ln>
              <a:solidFill>
                <a:srgbClr val="FF6432"/>
              </a:solidFill>
            </a:endParaRPr>
          </a:p>
        </p:txBody>
      </p:sp>
      <p:sp>
        <p:nvSpPr>
          <p:cNvPr id="17" name="テキスト ボックス 16"/>
          <p:cNvSpPr txBox="1"/>
          <p:nvPr/>
        </p:nvSpPr>
        <p:spPr>
          <a:xfrm>
            <a:off x="717658" y="684673"/>
            <a:ext cx="6554342" cy="1754327"/>
          </a:xfrm>
          <a:prstGeom prst="rect">
            <a:avLst/>
          </a:prstGeom>
          <a:noFill/>
          <a:ln w="25400">
            <a:noFill/>
          </a:ln>
        </p:spPr>
        <p:txBody>
          <a:bodyPr wrap="square" rtlCol="0">
            <a:spAutoFit/>
          </a:bodyPr>
          <a:lstStyle/>
          <a:p>
            <a:r>
              <a:rPr lang="ja-JP" altLang="en-US" sz="5400" b="1" dirty="0" smtClean="0">
                <a:ln w="25400">
                  <a:noFill/>
                </a:ln>
                <a:solidFill>
                  <a:srgbClr val="FF6432"/>
                </a:solidFill>
              </a:rPr>
              <a:t>命</a:t>
            </a:r>
            <a:r>
              <a:rPr lang="ja-JP" altLang="en-US" sz="5400" b="1" dirty="0" smtClean="0">
                <a:ln w="25400">
                  <a:noFill/>
                </a:ln>
              </a:rPr>
              <a:t>令ブロック</a:t>
            </a:r>
            <a:r>
              <a:rPr lang="en-US" altLang="ja-JP" sz="5400" b="1" dirty="0" smtClean="0">
                <a:ln w="25400">
                  <a:noFill/>
                </a:ln>
                <a:solidFill>
                  <a:srgbClr val="FF6432"/>
                </a:solidFill>
              </a:rPr>
              <a:t/>
            </a:r>
            <a:br>
              <a:rPr lang="en-US" altLang="ja-JP" sz="5400" b="1" dirty="0" smtClean="0">
                <a:ln w="25400">
                  <a:noFill/>
                </a:ln>
                <a:solidFill>
                  <a:srgbClr val="FF6432"/>
                </a:solidFill>
              </a:rPr>
            </a:br>
            <a:r>
              <a:rPr lang="en-US" altLang="ja-JP" sz="5400" b="1" dirty="0" smtClean="0">
                <a:ln w="25400">
                  <a:noFill/>
                </a:ln>
                <a:solidFill>
                  <a:srgbClr val="FF6432"/>
                </a:solidFill>
              </a:rPr>
              <a:t>= </a:t>
            </a:r>
            <a:r>
              <a:rPr lang="ja-JP" altLang="en-US" sz="5400" b="1" dirty="0" smtClean="0">
                <a:ln w="25400">
                  <a:noFill/>
                </a:ln>
                <a:solidFill>
                  <a:srgbClr val="FF6432"/>
                </a:solidFill>
              </a:rPr>
              <a:t>プログラムの命令</a:t>
            </a:r>
            <a:endParaRPr lang="en-US" altLang="ja-JP" sz="5400" b="1" dirty="0">
              <a:ln w="25400">
                <a:no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44482</TotalTime>
  <Words>1128</Words>
  <Application>Microsoft Macintosh PowerPoint</Application>
  <PresentationFormat>画面に合わせる (4:3)</PresentationFormat>
  <Paragraphs>181</Paragraphs>
  <Slides>24</Slides>
  <Notes>24</Notes>
  <HiddenSlides>0</HiddenSlides>
  <MMClips>0</MMClips>
  <ScaleCrop>false</ScaleCrop>
  <HeadingPairs>
    <vt:vector size="4" baseType="variant">
      <vt:variant>
        <vt:lpstr>テーマ</vt:lpstr>
      </vt:variant>
      <vt:variant>
        <vt:i4>1</vt:i4>
      </vt:variant>
      <vt:variant>
        <vt:lpstr>スライド タイトル</vt:lpstr>
      </vt:variant>
      <vt:variant>
        <vt:i4>24</vt:i4>
      </vt:variant>
    </vt:vector>
  </HeadingPairs>
  <TitlesOfParts>
    <vt:vector size="25" baseType="lpstr">
      <vt:lpstr>Office テーマ</vt:lpstr>
      <vt:lpstr>スモウルビー1.0  〜小学３年生から始める 　Rubyプログラミング〜</vt:lpstr>
      <vt:lpstr>PowerPoint プレゼンテーション</vt:lpstr>
      <vt:lpstr>松江市 中学生Ｒｕｂｙ教室 （2008年〜）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835</cp:revision>
  <cp:lastPrinted>2014-11-16T02:09:49Z</cp:lastPrinted>
  <dcterms:created xsi:type="dcterms:W3CDTF">2014-09-17T02:10:41Z</dcterms:created>
  <dcterms:modified xsi:type="dcterms:W3CDTF">2015-07-13T08:58:06Z</dcterms:modified>
</cp:coreProperties>
</file>